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3" r:id="rId1"/>
  </p:sldMasterIdLst>
  <p:sldIdLst>
    <p:sldId id="256" r:id="rId2"/>
    <p:sldId id="272" r:id="rId3"/>
    <p:sldId id="280" r:id="rId4"/>
    <p:sldId id="279" r:id="rId5"/>
    <p:sldId id="266" r:id="rId6"/>
    <p:sldId id="267" r:id="rId7"/>
    <p:sldId id="260" r:id="rId8"/>
    <p:sldId id="274" r:id="rId9"/>
    <p:sldId id="276" r:id="rId10"/>
    <p:sldId id="273" r:id="rId11"/>
    <p:sldId id="277" r:id="rId12"/>
    <p:sldId id="271" r:id="rId13"/>
    <p:sldId id="262" r:id="rId14"/>
    <p:sldId id="263" r:id="rId15"/>
    <p:sldId id="284" r:id="rId16"/>
    <p:sldId id="281" r:id="rId17"/>
    <p:sldId id="282" r:id="rId18"/>
    <p:sldId id="270" r:id="rId19"/>
    <p:sldId id="259" r:id="rId20"/>
    <p:sldId id="258" r:id="rId21"/>
    <p:sldId id="268" r:id="rId22"/>
    <p:sldId id="283" r:id="rId23"/>
    <p:sldId id="269" r:id="rId24"/>
    <p:sldId id="264" r:id="rId25"/>
    <p:sldId id="275" r:id="rId26"/>
    <p:sldId id="261"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29" autoAdjust="0"/>
    <p:restoredTop sz="94660"/>
  </p:normalViewPr>
  <p:slideViewPr>
    <p:cSldViewPr snapToGrid="0">
      <p:cViewPr varScale="1">
        <p:scale>
          <a:sx n="82" d="100"/>
          <a:sy n="82" d="100"/>
        </p:scale>
        <p:origin x="67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D06A51C-B3DA-45AB-B054-81274C85239C}" type="datetimeFigureOut">
              <a:rPr lang="en-GB" smtClean="0"/>
              <a:t>12/02/2025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7156DF-7E69-4DF1-AF9A-CF8234861C19}" type="slidenum">
              <a:rPr lang="en-GB" smtClean="0"/>
              <a:t>‹#›</a:t>
            </a:fld>
            <a:endParaRPr lang="en-GB"/>
          </a:p>
        </p:txBody>
      </p:sp>
    </p:spTree>
    <p:extLst>
      <p:ext uri="{BB962C8B-B14F-4D97-AF65-F5344CB8AC3E}">
        <p14:creationId xmlns:p14="http://schemas.microsoft.com/office/powerpoint/2010/main" val="24735519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D06A51C-B3DA-45AB-B054-81274C85239C}" type="datetimeFigureOut">
              <a:rPr lang="en-GB" smtClean="0"/>
              <a:t>12/02/2025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7156DF-7E69-4DF1-AF9A-CF8234861C19}" type="slidenum">
              <a:rPr lang="en-GB" smtClean="0"/>
              <a:t>‹#›</a:t>
            </a:fld>
            <a:endParaRPr lang="en-GB"/>
          </a:p>
        </p:txBody>
      </p:sp>
    </p:spTree>
    <p:extLst>
      <p:ext uri="{BB962C8B-B14F-4D97-AF65-F5344CB8AC3E}">
        <p14:creationId xmlns:p14="http://schemas.microsoft.com/office/powerpoint/2010/main" val="33507134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D06A51C-B3DA-45AB-B054-81274C85239C}" type="datetimeFigureOut">
              <a:rPr lang="en-GB" smtClean="0"/>
              <a:t>12/02/2025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7156DF-7E69-4DF1-AF9A-CF8234861C19}" type="slidenum">
              <a:rPr lang="en-GB" smtClean="0"/>
              <a:t>‹#›</a:t>
            </a:fld>
            <a:endParaRPr lang="en-GB"/>
          </a:p>
        </p:txBody>
      </p:sp>
    </p:spTree>
    <p:extLst>
      <p:ext uri="{BB962C8B-B14F-4D97-AF65-F5344CB8AC3E}">
        <p14:creationId xmlns:p14="http://schemas.microsoft.com/office/powerpoint/2010/main" val="17160135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D06A51C-B3DA-45AB-B054-81274C85239C}" type="datetimeFigureOut">
              <a:rPr lang="en-GB" smtClean="0"/>
              <a:t>12/02/2025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7156DF-7E69-4DF1-AF9A-CF8234861C19}" type="slidenum">
              <a:rPr lang="en-GB" smtClean="0"/>
              <a:t>‹#›</a:t>
            </a:fld>
            <a:endParaRPr lang="en-GB"/>
          </a:p>
        </p:txBody>
      </p:sp>
    </p:spTree>
    <p:extLst>
      <p:ext uri="{BB962C8B-B14F-4D97-AF65-F5344CB8AC3E}">
        <p14:creationId xmlns:p14="http://schemas.microsoft.com/office/powerpoint/2010/main" val="40355579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D06A51C-B3DA-45AB-B054-81274C85239C}" type="datetimeFigureOut">
              <a:rPr lang="en-GB" smtClean="0"/>
              <a:t>12/02/2025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B7156DF-7E69-4DF1-AF9A-CF8234861C19}" type="slidenum">
              <a:rPr lang="en-GB" smtClean="0"/>
              <a:t>‹#›</a:t>
            </a:fld>
            <a:endParaRPr lang="en-GB"/>
          </a:p>
        </p:txBody>
      </p:sp>
    </p:spTree>
    <p:extLst>
      <p:ext uri="{BB962C8B-B14F-4D97-AF65-F5344CB8AC3E}">
        <p14:creationId xmlns:p14="http://schemas.microsoft.com/office/powerpoint/2010/main" val="20000917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D06A51C-B3DA-45AB-B054-81274C85239C}" type="datetimeFigureOut">
              <a:rPr lang="en-GB" smtClean="0"/>
              <a:t>12/02/2025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B7156DF-7E69-4DF1-AF9A-CF8234861C19}" type="slidenum">
              <a:rPr lang="en-GB" smtClean="0"/>
              <a:t>‹#›</a:t>
            </a:fld>
            <a:endParaRPr lang="en-GB"/>
          </a:p>
        </p:txBody>
      </p:sp>
    </p:spTree>
    <p:extLst>
      <p:ext uri="{BB962C8B-B14F-4D97-AF65-F5344CB8AC3E}">
        <p14:creationId xmlns:p14="http://schemas.microsoft.com/office/powerpoint/2010/main" val="5850477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D06A51C-B3DA-45AB-B054-81274C85239C}" type="datetimeFigureOut">
              <a:rPr lang="en-GB" smtClean="0"/>
              <a:t>12/02/2025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B7156DF-7E69-4DF1-AF9A-CF8234861C19}" type="slidenum">
              <a:rPr lang="en-GB" smtClean="0"/>
              <a:t>‹#›</a:t>
            </a:fld>
            <a:endParaRPr lang="en-GB"/>
          </a:p>
        </p:txBody>
      </p:sp>
    </p:spTree>
    <p:extLst>
      <p:ext uri="{BB962C8B-B14F-4D97-AF65-F5344CB8AC3E}">
        <p14:creationId xmlns:p14="http://schemas.microsoft.com/office/powerpoint/2010/main" val="8568297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D06A51C-B3DA-45AB-B054-81274C85239C}" type="datetimeFigureOut">
              <a:rPr lang="en-GB" smtClean="0"/>
              <a:t>12/02/2025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7156DF-7E69-4DF1-AF9A-CF8234861C19}" type="slidenum">
              <a:rPr lang="en-GB" smtClean="0"/>
              <a:t>‹#›</a:t>
            </a:fld>
            <a:endParaRPr lang="en-GB"/>
          </a:p>
        </p:txBody>
      </p:sp>
    </p:spTree>
    <p:extLst>
      <p:ext uri="{BB962C8B-B14F-4D97-AF65-F5344CB8AC3E}">
        <p14:creationId xmlns:p14="http://schemas.microsoft.com/office/powerpoint/2010/main" val="42064713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D06A51C-B3DA-45AB-B054-81274C85239C}" type="datetimeFigureOut">
              <a:rPr lang="en-GB" smtClean="0"/>
              <a:t>12/02/2025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7156DF-7E69-4DF1-AF9A-CF8234861C19}" type="slidenum">
              <a:rPr lang="en-GB" smtClean="0"/>
              <a:t>‹#›</a:t>
            </a:fld>
            <a:endParaRPr lang="en-GB"/>
          </a:p>
        </p:txBody>
      </p:sp>
    </p:spTree>
    <p:extLst>
      <p:ext uri="{BB962C8B-B14F-4D97-AF65-F5344CB8AC3E}">
        <p14:creationId xmlns:p14="http://schemas.microsoft.com/office/powerpoint/2010/main" val="18723297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D06A51C-B3DA-45AB-B054-81274C85239C}" type="datetimeFigureOut">
              <a:rPr lang="en-GB" smtClean="0"/>
              <a:t>12/02/2025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7156DF-7E69-4DF1-AF9A-CF8234861C19}" type="slidenum">
              <a:rPr lang="en-GB" smtClean="0"/>
              <a:t>‹#›</a:t>
            </a:fld>
            <a:endParaRPr lang="en-GB"/>
          </a:p>
        </p:txBody>
      </p:sp>
    </p:spTree>
    <p:extLst>
      <p:ext uri="{BB962C8B-B14F-4D97-AF65-F5344CB8AC3E}">
        <p14:creationId xmlns:p14="http://schemas.microsoft.com/office/powerpoint/2010/main" val="1211308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D06A51C-B3DA-45AB-B054-81274C85239C}" type="datetimeFigureOut">
              <a:rPr lang="en-GB" smtClean="0"/>
              <a:t>12/02/2025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7156DF-7E69-4DF1-AF9A-CF8234861C19}"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0569970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D06A51C-B3DA-45AB-B054-81274C85239C}" type="datetimeFigureOut">
              <a:rPr lang="en-GB" smtClean="0"/>
              <a:t>12/02/2025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7156DF-7E69-4DF1-AF9A-CF8234861C19}" type="slidenum">
              <a:rPr lang="en-GB" smtClean="0"/>
              <a:t>‹#›</a:t>
            </a:fld>
            <a:endParaRPr lang="en-GB"/>
          </a:p>
        </p:txBody>
      </p:sp>
    </p:spTree>
    <p:extLst>
      <p:ext uri="{BB962C8B-B14F-4D97-AF65-F5344CB8AC3E}">
        <p14:creationId xmlns:p14="http://schemas.microsoft.com/office/powerpoint/2010/main" val="42794965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D06A51C-B3DA-45AB-B054-81274C85239C}" type="datetimeFigureOut">
              <a:rPr lang="en-GB" smtClean="0"/>
              <a:t>12/02/2025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7156DF-7E69-4DF1-AF9A-CF8234861C19}"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20711857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D06A51C-B3DA-45AB-B054-81274C85239C}" type="datetimeFigureOut">
              <a:rPr lang="en-GB" smtClean="0"/>
              <a:t>12/02/2025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7156DF-7E69-4DF1-AF9A-CF8234861C19}" type="slidenum">
              <a:rPr lang="en-GB" smtClean="0"/>
              <a:t>‹#›</a:t>
            </a:fld>
            <a:endParaRPr lang="en-GB"/>
          </a:p>
        </p:txBody>
      </p:sp>
    </p:spTree>
    <p:extLst>
      <p:ext uri="{BB962C8B-B14F-4D97-AF65-F5344CB8AC3E}">
        <p14:creationId xmlns:p14="http://schemas.microsoft.com/office/powerpoint/2010/main" val="383284556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D06A51C-B3DA-45AB-B054-81274C85239C}" type="datetimeFigureOut">
              <a:rPr lang="en-GB" smtClean="0"/>
              <a:t>12/02/2025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7156DF-7E69-4DF1-AF9A-CF8234861C19}" type="slidenum">
              <a:rPr lang="en-GB" smtClean="0"/>
              <a:t>‹#›</a:t>
            </a:fld>
            <a:endParaRPr lang="en-GB"/>
          </a:p>
        </p:txBody>
      </p:sp>
    </p:spTree>
    <p:extLst>
      <p:ext uri="{BB962C8B-B14F-4D97-AF65-F5344CB8AC3E}">
        <p14:creationId xmlns:p14="http://schemas.microsoft.com/office/powerpoint/2010/main" val="428033253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D06A51C-B3DA-45AB-B054-81274C85239C}" type="datetimeFigureOut">
              <a:rPr lang="en-GB" smtClean="0"/>
              <a:t>12/02/2025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7156DF-7E69-4DF1-AF9A-CF8234861C19}" type="slidenum">
              <a:rPr lang="en-GB" smtClean="0"/>
              <a:t>‹#›</a:t>
            </a:fld>
            <a:endParaRPr lang="en-GB"/>
          </a:p>
        </p:txBody>
      </p:sp>
    </p:spTree>
    <p:extLst>
      <p:ext uri="{BB962C8B-B14F-4D97-AF65-F5344CB8AC3E}">
        <p14:creationId xmlns:p14="http://schemas.microsoft.com/office/powerpoint/2010/main" val="15959115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0D06A51C-B3DA-45AB-B054-81274C85239C}" type="datetimeFigureOut">
              <a:rPr lang="en-GB" smtClean="0"/>
              <a:t>12/02/2025</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8B7156DF-7E69-4DF1-AF9A-CF8234861C19}" type="slidenum">
              <a:rPr lang="en-GB" smtClean="0"/>
              <a:t>‹#›</a:t>
            </a:fld>
            <a:endParaRPr lang="en-GB"/>
          </a:p>
        </p:txBody>
      </p:sp>
    </p:spTree>
    <p:extLst>
      <p:ext uri="{BB962C8B-B14F-4D97-AF65-F5344CB8AC3E}">
        <p14:creationId xmlns:p14="http://schemas.microsoft.com/office/powerpoint/2010/main" val="1538459267"/>
      </p:ext>
    </p:extLst>
  </p:cSld>
  <p:clrMap bg1="dk1" tx1="lt1" bg2="dk2" tx2="lt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 id="2147483725" r:id="rId12"/>
    <p:sldLayoutId id="2147483726" r:id="rId13"/>
    <p:sldLayoutId id="2147483727" r:id="rId14"/>
    <p:sldLayoutId id="2147483728" r:id="rId15"/>
    <p:sldLayoutId id="214748372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youtube.com/watch?v=cK6p8VyyvCs" TargetMode="External"/><Relationship Id="rId2" Type="http://schemas.openxmlformats.org/officeDocument/2006/relationships/hyperlink" Target="https://www.youtube.com/watch?v=ndOB-vXwXxM"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vodafone.co.uk/help-and-information/nspcc-phone-safety-toolkit/01-safe-phone-use" TargetMode="External"/><Relationship Id="rId7" Type="http://schemas.openxmlformats.org/officeDocument/2006/relationships/hyperlink" Target="https://www.vodafone.co.uk/help-and-information/nspcc-phone-safety-toolkit/05-keep-talking-online-safety" TargetMode="External"/><Relationship Id="rId2" Type="http://schemas.openxmlformats.org/officeDocument/2006/relationships/hyperlink" Target="https://www.vodafone.co.uk/help-and-information/nspcc-phone-safety-toolkit" TargetMode="External"/><Relationship Id="rId1" Type="http://schemas.openxmlformats.org/officeDocument/2006/relationships/slideLayout" Target="../slideLayouts/slideLayout2.xml"/><Relationship Id="rId6" Type="http://schemas.openxmlformats.org/officeDocument/2006/relationships/hyperlink" Target="https://www.vodafone.co.uk/help-and-information/nspcc-phone-safety-toolkit/04-online-challenges-support" TargetMode="External"/><Relationship Id="rId5" Type="http://schemas.openxmlformats.org/officeDocument/2006/relationships/hyperlink" Target="https://www.vodafone.co.uk/help-and-information/nspcc-phone-safety-toolkit/03-how-to-online-safety-tools" TargetMode="External"/><Relationship Id="rId4" Type="http://schemas.openxmlformats.org/officeDocument/2006/relationships/hyperlink" Target="https://www.vodafone.co.uk/help-and-information/nspcc-phone-safety-toolkit/02-online-safety-rights"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3" Type="http://schemas.openxmlformats.org/officeDocument/2006/relationships/hyperlink" Target="https://www.childnet.com/parents-and-carers/" TargetMode="External"/><Relationship Id="rId2" Type="http://schemas.openxmlformats.org/officeDocument/2006/relationships/hyperlink" Target="https://www.nspcc.org.uk/keeping-children-safe/online-safety/"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image" Target="../media/image16.png"/><Relationship Id="rId3" Type="http://schemas.openxmlformats.org/officeDocument/2006/relationships/image" Target="../media/image6.png"/><Relationship Id="rId7" Type="http://schemas.openxmlformats.org/officeDocument/2006/relationships/image" Target="../media/image10.png"/><Relationship Id="rId12"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9.png"/><Relationship Id="rId11" Type="http://schemas.openxmlformats.org/officeDocument/2006/relationships/image" Target="../media/image14.png"/><Relationship Id="rId5" Type="http://schemas.openxmlformats.org/officeDocument/2006/relationships/image" Target="../media/image8.png"/><Relationship Id="rId10" Type="http://schemas.openxmlformats.org/officeDocument/2006/relationships/image" Target="../media/image13.png"/><Relationship Id="rId4" Type="http://schemas.openxmlformats.org/officeDocument/2006/relationships/image" Target="../media/image7.png"/><Relationship Id="rId9"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www.netnanny.com/features/porn-blocking/" TargetMode="External"/><Relationship Id="rId7" Type="http://schemas.openxmlformats.org/officeDocument/2006/relationships/hyperlink" Target="https://www.netnanny.com/features/youtube-monitoring-and-management/" TargetMode="External"/><Relationship Id="rId2" Type="http://schemas.openxmlformats.org/officeDocument/2006/relationships/hyperlink" Target="https://www.netnanny.com/features/internet-filter/" TargetMode="External"/><Relationship Id="rId1" Type="http://schemas.openxmlformats.org/officeDocument/2006/relationships/slideLayout" Target="../slideLayouts/slideLayout2.xml"/><Relationship Id="rId6" Type="http://schemas.openxmlformats.org/officeDocument/2006/relationships/hyperlink" Target="https://www.netnanny.com/features/social-media-protection/" TargetMode="External"/><Relationship Id="rId5" Type="http://schemas.openxmlformats.org/officeDocument/2006/relationships/hyperlink" Target="https://www.netnanny.com/features/time-management/" TargetMode="External"/><Relationship Id="rId4" Type="http://schemas.openxmlformats.org/officeDocument/2006/relationships/hyperlink" Target="https://www.netnanny.com/features/alerts-and-reporting/"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s://www.netnanny.com/features/parent-dashboard/" TargetMode="External"/><Relationship Id="rId2" Type="http://schemas.openxmlformats.org/officeDocument/2006/relationships/hyperlink" Target="https://www.mspy.co.uk/" TargetMode="External"/><Relationship Id="rId1" Type="http://schemas.openxmlformats.org/officeDocument/2006/relationships/slideLayout" Target="../slideLayouts/slideLayout2.xml"/><Relationship Id="rId5" Type="http://schemas.openxmlformats.org/officeDocument/2006/relationships/hyperlink" Target="https://www.kaspersky.co.uk/safe-kids" TargetMode="External"/><Relationship Id="rId4" Type="http://schemas.openxmlformats.org/officeDocument/2006/relationships/hyperlink" Target="https://www.qustodio.com/en/"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6" Type="http://schemas.openxmlformats.org/officeDocument/2006/relationships/image" Target="../media/image24.jpeg"/><Relationship Id="rId5" Type="http://schemas.openxmlformats.org/officeDocument/2006/relationships/image" Target="../media/image23.png"/><Relationship Id="rId4" Type="http://schemas.openxmlformats.org/officeDocument/2006/relationships/image" Target="../media/image22.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8" Type="http://schemas.openxmlformats.org/officeDocument/2006/relationships/hyperlink" Target="https://www.familyeducation.com/printables/behavior-checklists-charts-printables/parent-child-online-agreement" TargetMode="External"/><Relationship Id="rId3" Type="http://schemas.openxmlformats.org/officeDocument/2006/relationships/hyperlink" Target="https://www.dpbolvw.net/click-100131754-13624493" TargetMode="External"/><Relationship Id="rId7" Type="http://schemas.openxmlformats.org/officeDocument/2006/relationships/hyperlink" Target="https://www.familyeducation.com/printables/school-forms-printables/bullying-stops-here-printable-pledge" TargetMode="External"/><Relationship Id="rId2" Type="http://schemas.openxmlformats.org/officeDocument/2006/relationships/hyperlink" Target="https://www.familyeducation.com/node/4241" TargetMode="External"/><Relationship Id="rId1" Type="http://schemas.openxmlformats.org/officeDocument/2006/relationships/slideLayout" Target="../slideLayouts/slideLayout2.xml"/><Relationship Id="rId6" Type="http://schemas.openxmlformats.org/officeDocument/2006/relationships/hyperlink" Target="http://cyberbullying.us/questions-parents-should-ask-their-children-about-technology/" TargetMode="External"/><Relationship Id="rId5" Type="http://schemas.openxmlformats.org/officeDocument/2006/relationships/hyperlink" Target="https://www.familyeducation.com/life/social-networking/5-things-you-should-do-your-kids-join-social-media-sites" TargetMode="External"/><Relationship Id="rId4" Type="http://schemas.openxmlformats.org/officeDocument/2006/relationships/hyperlink" Target="https://www.tkqlhce.com/click-100131754-13656733"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715963"/>
            <a:ext cx="9144000" cy="2387600"/>
          </a:xfrm>
        </p:spPr>
        <p:txBody>
          <a:bodyPr/>
          <a:lstStyle/>
          <a:p>
            <a:r>
              <a:rPr lang="en-GB" dirty="0"/>
              <a:t>Parents’ Online Safety Event</a:t>
            </a:r>
            <a:br>
              <a:rPr lang="en-GB" dirty="0"/>
            </a:br>
            <a:r>
              <a:rPr lang="en-GB" sz="3600" dirty="0"/>
              <a:t>February 2025</a:t>
            </a:r>
          </a:p>
        </p:txBody>
      </p:sp>
    </p:spTree>
    <p:extLst>
      <p:ext uri="{BB962C8B-B14F-4D97-AF65-F5344CB8AC3E}">
        <p14:creationId xmlns:p14="http://schemas.microsoft.com/office/powerpoint/2010/main" val="24517044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8978" y="580143"/>
            <a:ext cx="8596668" cy="6069013"/>
          </a:xfrm>
        </p:spPr>
        <p:txBody>
          <a:bodyPr>
            <a:normAutofit/>
          </a:bodyPr>
          <a:lstStyle/>
          <a:p>
            <a:r>
              <a:rPr lang="en-GB" dirty="0"/>
              <a:t>The online world can be fabulous. There are many wonderful uses for the internet.</a:t>
            </a:r>
          </a:p>
          <a:p>
            <a:endParaRPr lang="en-GB" dirty="0"/>
          </a:p>
          <a:p>
            <a:pPr marL="0" indent="0">
              <a:buNone/>
            </a:pPr>
            <a:endParaRPr lang="en-GB" dirty="0"/>
          </a:p>
          <a:p>
            <a:endParaRPr lang="en-GB" dirty="0"/>
          </a:p>
          <a:p>
            <a:r>
              <a:rPr lang="en-GB" dirty="0"/>
              <a:t>However once your child has access to the internet they have access to the world! Including:</a:t>
            </a:r>
          </a:p>
          <a:p>
            <a:pPr lvl="2"/>
            <a:r>
              <a:rPr lang="en-GB" dirty="0"/>
              <a:t>Access to friends and strangers in any country in the world of any age.</a:t>
            </a:r>
          </a:p>
          <a:p>
            <a:pPr lvl="2"/>
            <a:r>
              <a:rPr lang="en-GB" dirty="0"/>
              <a:t>Porn/indecent images/videos, nudity, sexting</a:t>
            </a:r>
          </a:p>
          <a:p>
            <a:pPr lvl="2"/>
            <a:r>
              <a:rPr lang="en-GB" dirty="0"/>
              <a:t>Inappropriate content </a:t>
            </a:r>
          </a:p>
          <a:p>
            <a:pPr lvl="2"/>
            <a:r>
              <a:rPr lang="en-GB" dirty="0"/>
              <a:t>Videos of absolutely anything and everything – sex, violence, abuse!</a:t>
            </a:r>
          </a:p>
          <a:p>
            <a:pPr lvl="2"/>
            <a:r>
              <a:rPr lang="en-GB" dirty="0"/>
              <a:t>Social media-pressures of looking perfect, being rich etc.</a:t>
            </a:r>
          </a:p>
          <a:p>
            <a:pPr lvl="2"/>
            <a:r>
              <a:rPr lang="en-GB" dirty="0"/>
              <a:t>Cyber bullying/online harassment/sexual harassment/trolling </a:t>
            </a:r>
            <a:r>
              <a:rPr lang="en-GB" dirty="0" err="1"/>
              <a:t>etc</a:t>
            </a:r>
            <a:endParaRPr lang="en-GB" dirty="0"/>
          </a:p>
          <a:p>
            <a:pPr lvl="2"/>
            <a:r>
              <a:rPr lang="en-GB" dirty="0"/>
              <a:t>Access to the dark web</a:t>
            </a:r>
          </a:p>
          <a:p>
            <a:pPr lvl="2"/>
            <a:endParaRPr lang="en-GB" dirty="0"/>
          </a:p>
        </p:txBody>
      </p:sp>
    </p:spTree>
    <p:extLst>
      <p:ext uri="{BB962C8B-B14F-4D97-AF65-F5344CB8AC3E}">
        <p14:creationId xmlns:p14="http://schemas.microsoft.com/office/powerpoint/2010/main" val="1564659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68F591-D8B4-AD51-24D2-B8C7D26350C5}"/>
              </a:ext>
            </a:extLst>
          </p:cNvPr>
          <p:cNvSpPr>
            <a:spLocks noGrp="1"/>
          </p:cNvSpPr>
          <p:nvPr>
            <p:ph type="title"/>
          </p:nvPr>
        </p:nvSpPr>
        <p:spPr/>
        <p:txBody>
          <a:bodyPr/>
          <a:lstStyle/>
          <a:p>
            <a:r>
              <a:rPr lang="en-GB" dirty="0"/>
              <a:t>Issues that can arise due to screen addiction:</a:t>
            </a:r>
          </a:p>
        </p:txBody>
      </p:sp>
      <p:sp>
        <p:nvSpPr>
          <p:cNvPr id="3" name="Content Placeholder 2">
            <a:extLst>
              <a:ext uri="{FF2B5EF4-FFF2-40B4-BE49-F238E27FC236}">
                <a16:creationId xmlns:a16="http://schemas.microsoft.com/office/drawing/2014/main" id="{7442EA0B-186A-D2B1-2044-2C19FDAC78A6}"/>
              </a:ext>
            </a:extLst>
          </p:cNvPr>
          <p:cNvSpPr>
            <a:spLocks noGrp="1"/>
          </p:cNvSpPr>
          <p:nvPr>
            <p:ph idx="1"/>
          </p:nvPr>
        </p:nvSpPr>
        <p:spPr>
          <a:xfrm>
            <a:off x="677334" y="2160589"/>
            <a:ext cx="9411546" cy="3880773"/>
          </a:xfrm>
        </p:spPr>
        <p:txBody>
          <a:bodyPr/>
          <a:lstStyle/>
          <a:p>
            <a:r>
              <a:rPr lang="en-GB" dirty="0"/>
              <a:t>Aggressive behaviour when asked to switch off console</a:t>
            </a:r>
          </a:p>
          <a:p>
            <a:r>
              <a:rPr lang="en-GB" dirty="0"/>
              <a:t>Sleep issues – leading to being tired in the morning</a:t>
            </a:r>
          </a:p>
          <a:p>
            <a:r>
              <a:rPr lang="en-GB" dirty="0"/>
              <a:t>Easily bored</a:t>
            </a:r>
          </a:p>
          <a:p>
            <a:r>
              <a:rPr lang="en-GB" dirty="0"/>
              <a:t>Lack of concentration</a:t>
            </a:r>
          </a:p>
          <a:p>
            <a:r>
              <a:rPr lang="en-GB" dirty="0"/>
              <a:t>Higher issues with converting short term to long term memory (how we learn!)</a:t>
            </a:r>
          </a:p>
          <a:p>
            <a:r>
              <a:rPr lang="en-GB" dirty="0"/>
              <a:t>Increase in children avoiding other activities/saying ‘no’</a:t>
            </a:r>
          </a:p>
          <a:p>
            <a:r>
              <a:rPr lang="en-GB" dirty="0"/>
              <a:t>Less active – can lead to obesity</a:t>
            </a:r>
          </a:p>
          <a:p>
            <a:r>
              <a:rPr lang="en-US" dirty="0">
                <a:solidFill>
                  <a:schemeClr val="tx1"/>
                </a:solidFill>
                <a:latin typeface="Google Sans"/>
              </a:rPr>
              <a:t>P</a:t>
            </a:r>
            <a:r>
              <a:rPr lang="en-US" b="0" i="0" dirty="0">
                <a:solidFill>
                  <a:schemeClr val="tx1"/>
                </a:solidFill>
                <a:effectLst/>
                <a:latin typeface="Google Sans"/>
              </a:rPr>
              <a:t>roblems in social-emotional development (depression, </a:t>
            </a:r>
            <a:r>
              <a:rPr lang="en-US" b="0" i="0">
                <a:solidFill>
                  <a:schemeClr val="tx1"/>
                </a:solidFill>
                <a:effectLst/>
                <a:latin typeface="Google Sans"/>
              </a:rPr>
              <a:t>and anxiety are common)</a:t>
            </a:r>
          </a:p>
          <a:p>
            <a:r>
              <a:rPr lang="en-US" b="0" i="0">
                <a:solidFill>
                  <a:schemeClr val="tx1"/>
                </a:solidFill>
                <a:effectLst/>
                <a:latin typeface="Google Sans"/>
              </a:rPr>
              <a:t> </a:t>
            </a:r>
            <a:r>
              <a:rPr lang="en-US" b="0" i="0" dirty="0">
                <a:solidFill>
                  <a:schemeClr val="tx1"/>
                </a:solidFill>
                <a:effectLst/>
                <a:latin typeface="Google Sans"/>
              </a:rPr>
              <a:t>It can impair emotional comprehension, promote aggressive behavior, and hinder social and emotional competence.</a:t>
            </a:r>
            <a:endParaRPr lang="en-GB" dirty="0">
              <a:solidFill>
                <a:schemeClr val="tx1"/>
              </a:solidFill>
            </a:endParaRPr>
          </a:p>
          <a:p>
            <a:endParaRPr lang="en-GB" dirty="0"/>
          </a:p>
        </p:txBody>
      </p:sp>
    </p:spTree>
    <p:extLst>
      <p:ext uri="{BB962C8B-B14F-4D97-AF65-F5344CB8AC3E}">
        <p14:creationId xmlns:p14="http://schemas.microsoft.com/office/powerpoint/2010/main" val="42884812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cartoon of a person playing video games&#10;&#10;AI-generated content may be incorrect.">
            <a:extLst>
              <a:ext uri="{FF2B5EF4-FFF2-40B4-BE49-F238E27FC236}">
                <a16:creationId xmlns:a16="http://schemas.microsoft.com/office/drawing/2014/main" id="{C4040C08-FF75-3AD0-5482-62E101E5F52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66719" y="81280"/>
            <a:ext cx="6675755" cy="4855095"/>
          </a:xfrm>
          <a:prstGeom prst="rect">
            <a:avLst/>
          </a:prstGeom>
        </p:spPr>
      </p:pic>
      <p:sp>
        <p:nvSpPr>
          <p:cNvPr id="8" name="TextBox 7">
            <a:extLst>
              <a:ext uri="{FF2B5EF4-FFF2-40B4-BE49-F238E27FC236}">
                <a16:creationId xmlns:a16="http://schemas.microsoft.com/office/drawing/2014/main" id="{36918A11-0CDC-BCFD-E727-496744515633}"/>
              </a:ext>
            </a:extLst>
          </p:cNvPr>
          <p:cNvSpPr txBox="1"/>
          <p:nvPr/>
        </p:nvSpPr>
        <p:spPr>
          <a:xfrm>
            <a:off x="2463800" y="5059680"/>
            <a:ext cx="8295640" cy="1569660"/>
          </a:xfrm>
          <a:prstGeom prst="rect">
            <a:avLst/>
          </a:prstGeom>
          <a:noFill/>
        </p:spPr>
        <p:txBody>
          <a:bodyPr wrap="square" rtlCol="0">
            <a:spAutoFit/>
          </a:bodyPr>
          <a:lstStyle/>
          <a:p>
            <a:r>
              <a:rPr lang="en-GB" sz="4800" dirty="0"/>
              <a:t>Kids hooked on video games prompt a flurry of law suits.</a:t>
            </a:r>
          </a:p>
        </p:txBody>
      </p:sp>
    </p:spTree>
    <p:extLst>
      <p:ext uri="{BB962C8B-B14F-4D97-AF65-F5344CB8AC3E}">
        <p14:creationId xmlns:p14="http://schemas.microsoft.com/office/powerpoint/2010/main" val="41188250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78933"/>
          </a:xfrm>
        </p:spPr>
        <p:txBody>
          <a:bodyPr/>
          <a:lstStyle/>
          <a:p>
            <a:r>
              <a:rPr lang="en-GB" dirty="0"/>
              <a:t>National Statistics</a:t>
            </a:r>
          </a:p>
        </p:txBody>
      </p:sp>
      <p:sp>
        <p:nvSpPr>
          <p:cNvPr id="3" name="Content Placeholder 2"/>
          <p:cNvSpPr>
            <a:spLocks noGrp="1"/>
          </p:cNvSpPr>
          <p:nvPr>
            <p:ph idx="1"/>
          </p:nvPr>
        </p:nvSpPr>
        <p:spPr>
          <a:xfrm>
            <a:off x="248356" y="1388533"/>
            <a:ext cx="9279466" cy="5249334"/>
          </a:xfrm>
        </p:spPr>
        <p:txBody>
          <a:bodyPr>
            <a:normAutofit lnSpcReduction="10000"/>
          </a:bodyPr>
          <a:lstStyle/>
          <a:p>
            <a:r>
              <a:rPr lang="en-GB" dirty="0"/>
              <a:t>Almost 9 in 10 children (89%) aged 10 to 13 years said they went online every day.</a:t>
            </a:r>
          </a:p>
          <a:p>
            <a:r>
              <a:rPr lang="en-GB" dirty="0"/>
              <a:t>While the majority of children told us they only spoke to or exchanged messages with people online who they knew in person, around one in six children (33%) aged 10 to 15 years spoke with someone they had never met. </a:t>
            </a:r>
          </a:p>
          <a:p>
            <a:r>
              <a:rPr lang="en-GB" dirty="0"/>
              <a:t>An estimated 1 in 50 children (7%) said that they spoke to or messaged someone online in the previous 12 months who they thought was their age but later found out were much older. </a:t>
            </a:r>
          </a:p>
          <a:p>
            <a:r>
              <a:rPr lang="en-GB" dirty="0"/>
              <a:t>An estimated 5% of children aged 10 to 13 years met up in person with someone they had only spoken to online (equivalent to 212,000 children) in the previous 12 months.</a:t>
            </a:r>
          </a:p>
          <a:p>
            <a:r>
              <a:rPr lang="en-GB" dirty="0"/>
              <a:t>Around 1 in 10 children (11%) aged 13 to 15 years reported receiving a sexual message, while 1 in 100 reported sending a sexual message, in the previous 12 months.</a:t>
            </a:r>
          </a:p>
          <a:p>
            <a:r>
              <a:rPr lang="en-GB" dirty="0"/>
              <a:t>Girls aged 13 to 15 years were significantly more likely to report receiving sexual messages than boys (16% compared with 6%) in the previous 12 months.</a:t>
            </a:r>
          </a:p>
          <a:p>
            <a:r>
              <a:rPr lang="en-GB" dirty="0"/>
              <a:t>The majority of parents or guardians of children aged 10 to 15 years (64%) had some sort of rules about the length of time and when their children can go online.</a:t>
            </a:r>
          </a:p>
          <a:p>
            <a:endParaRPr lang="en-GB" dirty="0"/>
          </a:p>
        </p:txBody>
      </p:sp>
    </p:spTree>
    <p:extLst>
      <p:ext uri="{BB962C8B-B14F-4D97-AF65-F5344CB8AC3E}">
        <p14:creationId xmlns:p14="http://schemas.microsoft.com/office/powerpoint/2010/main" val="36119730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rotWithShape="1">
          <a:blip r:embed="rId2">
            <a:extLst>
              <a:ext uri="{28A0092B-C50C-407E-A947-70E740481C1C}">
                <a14:useLocalDpi xmlns:a14="http://schemas.microsoft.com/office/drawing/2010/main" val="0"/>
              </a:ext>
            </a:extLst>
          </a:blip>
          <a:srcRect l="12099" t="14429" r="31814" b="13151"/>
          <a:stretch/>
        </p:blipFill>
        <p:spPr>
          <a:xfrm>
            <a:off x="-1" y="0"/>
            <a:ext cx="5769257" cy="4188178"/>
          </a:xfrm>
        </p:spPr>
      </p:pic>
      <p:pic>
        <p:nvPicPr>
          <p:cNvPr id="5" name="Picture 4"/>
          <p:cNvPicPr>
            <a:picLocks noChangeAspect="1"/>
          </p:cNvPicPr>
          <p:nvPr/>
        </p:nvPicPr>
        <p:blipFill rotWithShape="1">
          <a:blip r:embed="rId3">
            <a:extLst>
              <a:ext uri="{28A0092B-C50C-407E-A947-70E740481C1C}">
                <a14:useLocalDpi xmlns:a14="http://schemas.microsoft.com/office/drawing/2010/main" val="0"/>
              </a:ext>
            </a:extLst>
          </a:blip>
          <a:srcRect l="31538" t="35104" r="32435" b="29363"/>
          <a:stretch/>
        </p:blipFill>
        <p:spPr>
          <a:xfrm>
            <a:off x="5758857" y="3420532"/>
            <a:ext cx="6433143" cy="3567290"/>
          </a:xfrm>
          <a:prstGeom prst="rect">
            <a:avLst/>
          </a:prstGeom>
        </p:spPr>
      </p:pic>
    </p:spTree>
    <p:extLst>
      <p:ext uri="{BB962C8B-B14F-4D97-AF65-F5344CB8AC3E}">
        <p14:creationId xmlns:p14="http://schemas.microsoft.com/office/powerpoint/2010/main" val="28751865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l="15712" t="24125" r="20202" b="8003"/>
          <a:stretch/>
        </p:blipFill>
        <p:spPr>
          <a:xfrm>
            <a:off x="0" y="0"/>
            <a:ext cx="12192000" cy="6849649"/>
          </a:xfrm>
          <a:prstGeom prst="rect">
            <a:avLst/>
          </a:prstGeom>
        </p:spPr>
      </p:pic>
    </p:spTree>
    <p:extLst>
      <p:ext uri="{BB962C8B-B14F-4D97-AF65-F5344CB8AC3E}">
        <p14:creationId xmlns:p14="http://schemas.microsoft.com/office/powerpoint/2010/main" val="16391751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67644"/>
          </a:xfrm>
        </p:spPr>
        <p:txBody>
          <a:bodyPr/>
          <a:lstStyle/>
          <a:p>
            <a:r>
              <a:rPr lang="en-GB" dirty="0"/>
              <a:t>Our kids!</a:t>
            </a:r>
          </a:p>
        </p:txBody>
      </p:sp>
      <p:sp>
        <p:nvSpPr>
          <p:cNvPr id="4" name="TextBox 3"/>
          <p:cNvSpPr txBox="1"/>
          <p:nvPr/>
        </p:nvSpPr>
        <p:spPr>
          <a:xfrm>
            <a:off x="677334" y="1467556"/>
            <a:ext cx="10126133" cy="5386090"/>
          </a:xfrm>
          <a:prstGeom prst="rect">
            <a:avLst/>
          </a:prstGeom>
          <a:noFill/>
        </p:spPr>
        <p:txBody>
          <a:bodyPr wrap="square" rtlCol="0">
            <a:spAutoFit/>
          </a:bodyPr>
          <a:lstStyle/>
          <a:p>
            <a:pPr marL="285750" indent="-285750">
              <a:buFont typeface="Arial" panose="020B0604020202020204" pitchFamily="34" charset="0"/>
              <a:buChar char="•"/>
            </a:pPr>
            <a:r>
              <a:rPr lang="en-GB" sz="2800" dirty="0"/>
              <a:t>91% of our children said they had access to the internet</a:t>
            </a:r>
          </a:p>
          <a:p>
            <a:pPr marL="285750" indent="-285750">
              <a:buFont typeface="Arial" panose="020B0604020202020204" pitchFamily="34" charset="0"/>
              <a:buChar char="•"/>
            </a:pPr>
            <a:r>
              <a:rPr lang="en-GB" sz="2800" dirty="0"/>
              <a:t>37% have mobile phones (66% in </a:t>
            </a:r>
            <a:r>
              <a:rPr lang="en-GB" sz="2800" dirty="0" err="1"/>
              <a:t>yr</a:t>
            </a:r>
            <a:r>
              <a:rPr lang="en-GB" sz="2800" dirty="0"/>
              <a:t> 5/6)</a:t>
            </a:r>
          </a:p>
          <a:p>
            <a:pPr marL="285750" indent="-285750">
              <a:buFont typeface="Arial" panose="020B0604020202020204" pitchFamily="34" charset="0"/>
              <a:buChar char="•"/>
            </a:pPr>
            <a:r>
              <a:rPr lang="en-GB" sz="2800" dirty="0"/>
              <a:t>44% said their parents checked their internet usage. Only 9% of year 5/6 said their parents checked their internet usage- the majority of pupils said that their parents trusted them and didn’t need to check.</a:t>
            </a:r>
          </a:p>
          <a:p>
            <a:pPr marL="285750" indent="-285750">
              <a:buFont typeface="Arial" panose="020B0604020202020204" pitchFamily="34" charset="0"/>
              <a:buChar char="•"/>
            </a:pPr>
            <a:r>
              <a:rPr lang="en-GB" sz="2800" dirty="0"/>
              <a:t>37% of pupils said they had met and spoken to strangers online (73% of </a:t>
            </a:r>
            <a:r>
              <a:rPr lang="en-GB" sz="2800" dirty="0" err="1"/>
              <a:t>yr</a:t>
            </a:r>
            <a:r>
              <a:rPr lang="en-GB" sz="2800" dirty="0"/>
              <a:t> 5/6s).</a:t>
            </a:r>
          </a:p>
          <a:p>
            <a:pPr marL="285750" indent="-285750">
              <a:buFont typeface="Arial" panose="020B0604020202020204" pitchFamily="34" charset="0"/>
              <a:buChar char="•"/>
            </a:pPr>
            <a:r>
              <a:rPr lang="en-GB" sz="2800" dirty="0"/>
              <a:t>49% of pupils said they had seen or heard something online that they didn’t like or scared them.</a:t>
            </a:r>
          </a:p>
          <a:p>
            <a:pPr marL="285750" indent="-285750">
              <a:buFont typeface="Arial" panose="020B0604020202020204" pitchFamily="34" charset="0"/>
              <a:buChar char="•"/>
            </a:pPr>
            <a:r>
              <a:rPr lang="en-GB" sz="2800" dirty="0"/>
              <a:t>8% said they </a:t>
            </a:r>
            <a:r>
              <a:rPr lang="en-GB" sz="2800"/>
              <a:t>had been </a:t>
            </a:r>
            <a:r>
              <a:rPr lang="en-GB" sz="2800" dirty="0"/>
              <a:t>a victim of online bullying.</a:t>
            </a:r>
          </a:p>
          <a:p>
            <a:pPr marL="285750" indent="-285750">
              <a:buFont typeface="Arial" panose="020B0604020202020204" pitchFamily="34" charset="0"/>
              <a:buChar char="•"/>
            </a:pPr>
            <a:endParaRPr lang="en-GB" dirty="0"/>
          </a:p>
          <a:p>
            <a:endParaRPr lang="en-GB" dirty="0"/>
          </a:p>
        </p:txBody>
      </p:sp>
    </p:spTree>
    <p:extLst>
      <p:ext uri="{BB962C8B-B14F-4D97-AF65-F5344CB8AC3E}">
        <p14:creationId xmlns:p14="http://schemas.microsoft.com/office/powerpoint/2010/main" val="12908027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Neurodevelopment</a:t>
            </a:r>
          </a:p>
        </p:txBody>
      </p:sp>
      <p:sp>
        <p:nvSpPr>
          <p:cNvPr id="3" name="Content Placeholder 2"/>
          <p:cNvSpPr>
            <a:spLocks noGrp="1"/>
          </p:cNvSpPr>
          <p:nvPr>
            <p:ph idx="1"/>
          </p:nvPr>
        </p:nvSpPr>
        <p:spPr/>
        <p:txBody>
          <a:bodyPr/>
          <a:lstStyle/>
          <a:p>
            <a:r>
              <a:rPr lang="en-GB" dirty="0">
                <a:hlinkClick r:id="rId2"/>
              </a:rPr>
              <a:t>https://www.youtube.com/watch?v=ndOB-vXwXxM</a:t>
            </a:r>
            <a:r>
              <a:rPr lang="en-GB" dirty="0"/>
              <a:t> </a:t>
            </a:r>
          </a:p>
          <a:p>
            <a:r>
              <a:rPr lang="en-GB" dirty="0">
                <a:hlinkClick r:id="rId3"/>
              </a:rPr>
              <a:t>https://www.youtube.com/watch?v=cK6p8VyyvCs</a:t>
            </a:r>
            <a:r>
              <a:rPr lang="en-GB" dirty="0"/>
              <a:t> </a:t>
            </a:r>
          </a:p>
          <a:p>
            <a:endParaRPr lang="en-GB" dirty="0"/>
          </a:p>
        </p:txBody>
      </p:sp>
    </p:spTree>
    <p:extLst>
      <p:ext uri="{BB962C8B-B14F-4D97-AF65-F5344CB8AC3E}">
        <p14:creationId xmlns:p14="http://schemas.microsoft.com/office/powerpoint/2010/main" val="19991944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609600"/>
            <a:ext cx="9875589" cy="920620"/>
          </a:xfrm>
        </p:spPr>
        <p:txBody>
          <a:bodyPr>
            <a:normAutofit fontScale="90000"/>
          </a:bodyPr>
          <a:lstStyle/>
          <a:p>
            <a:r>
              <a:rPr lang="en-GB" dirty="0"/>
              <a:t>Your child’s first phone</a:t>
            </a:r>
            <a:br>
              <a:rPr lang="en-GB" dirty="0"/>
            </a:br>
            <a:br>
              <a:rPr lang="en-GB" dirty="0"/>
            </a:br>
            <a:r>
              <a:rPr lang="en-GB" dirty="0"/>
              <a:t>We recommend that your child doesn’t have their own phone until they go to secondary school.</a:t>
            </a:r>
          </a:p>
        </p:txBody>
      </p:sp>
      <p:sp>
        <p:nvSpPr>
          <p:cNvPr id="3" name="Content Placeholder 2"/>
          <p:cNvSpPr>
            <a:spLocks noGrp="1"/>
          </p:cNvSpPr>
          <p:nvPr>
            <p:ph idx="1"/>
          </p:nvPr>
        </p:nvSpPr>
        <p:spPr>
          <a:xfrm>
            <a:off x="677334" y="2817845"/>
            <a:ext cx="8596668" cy="3223517"/>
          </a:xfrm>
        </p:spPr>
        <p:txBody>
          <a:bodyPr>
            <a:normAutofit fontScale="62500" lnSpcReduction="20000"/>
          </a:bodyPr>
          <a:lstStyle/>
          <a:p>
            <a:r>
              <a:rPr lang="en-GB" dirty="0">
                <a:hlinkClick r:id="rId2"/>
              </a:rPr>
              <a:t>https://www.vodafone.co.uk/help-and-information/nspcc-phone-safety-toolkit</a:t>
            </a:r>
            <a:r>
              <a:rPr lang="en-GB" dirty="0"/>
              <a:t> </a:t>
            </a:r>
          </a:p>
          <a:p>
            <a:endParaRPr lang="en-GB" dirty="0"/>
          </a:p>
          <a:p>
            <a:pPr marL="0" indent="0">
              <a:buNone/>
            </a:pPr>
            <a:r>
              <a:rPr lang="en-GB" b="1" dirty="0"/>
              <a:t>T</a:t>
            </a:r>
          </a:p>
          <a:p>
            <a:pPr marL="0" indent="0">
              <a:buNone/>
            </a:pPr>
            <a:r>
              <a:rPr lang="en-GB" u="sng" dirty="0">
                <a:hlinkClick r:id="rId3"/>
              </a:rPr>
              <a:t>Talking about safe phone use</a:t>
            </a:r>
            <a:endParaRPr lang="en-GB" dirty="0"/>
          </a:p>
          <a:p>
            <a:pPr marL="0" indent="0">
              <a:buNone/>
            </a:pPr>
            <a:r>
              <a:rPr lang="en-GB" b="1" dirty="0"/>
              <a:t>R</a:t>
            </a:r>
          </a:p>
          <a:p>
            <a:pPr marL="0" indent="0">
              <a:buNone/>
            </a:pPr>
            <a:r>
              <a:rPr lang="en-GB" u="sng" dirty="0">
                <a:hlinkClick r:id="rId4"/>
              </a:rPr>
              <a:t>Recognising rights to safety online</a:t>
            </a:r>
            <a:endParaRPr lang="en-GB" dirty="0"/>
          </a:p>
          <a:p>
            <a:pPr marL="0" indent="0">
              <a:buNone/>
            </a:pPr>
            <a:r>
              <a:rPr lang="en-GB" b="1" dirty="0"/>
              <a:t>U</a:t>
            </a:r>
          </a:p>
          <a:p>
            <a:pPr marL="0" indent="0">
              <a:buNone/>
            </a:pPr>
            <a:r>
              <a:rPr lang="en-GB" u="sng" dirty="0">
                <a:hlinkClick r:id="rId5"/>
              </a:rPr>
              <a:t>Using online safety and wellbeing tools</a:t>
            </a:r>
            <a:endParaRPr lang="en-GB" dirty="0"/>
          </a:p>
          <a:p>
            <a:pPr marL="0" indent="0">
              <a:buNone/>
            </a:pPr>
            <a:r>
              <a:rPr lang="en-GB" b="1" dirty="0"/>
              <a:t>S</a:t>
            </a:r>
          </a:p>
          <a:p>
            <a:pPr marL="0" indent="0">
              <a:buNone/>
            </a:pPr>
            <a:r>
              <a:rPr lang="en-GB" u="sng" dirty="0">
                <a:hlinkClick r:id="rId6"/>
              </a:rPr>
              <a:t>Support when facing challenges online</a:t>
            </a:r>
            <a:endParaRPr lang="en-GB" dirty="0"/>
          </a:p>
          <a:p>
            <a:pPr marL="0" indent="0">
              <a:buNone/>
            </a:pPr>
            <a:r>
              <a:rPr lang="en-GB" b="1" dirty="0"/>
              <a:t>T</a:t>
            </a:r>
          </a:p>
          <a:p>
            <a:pPr marL="0" indent="0">
              <a:buNone/>
            </a:pPr>
            <a:r>
              <a:rPr lang="en-GB" u="sng" dirty="0">
                <a:hlinkClick r:id="rId7"/>
              </a:rPr>
              <a:t>Talking about online safety going forward</a:t>
            </a:r>
            <a:endParaRPr lang="en-GB" dirty="0"/>
          </a:p>
          <a:p>
            <a:endParaRPr lang="en-GB" dirty="0"/>
          </a:p>
        </p:txBody>
      </p:sp>
    </p:spTree>
    <p:extLst>
      <p:ext uri="{BB962C8B-B14F-4D97-AF65-F5344CB8AC3E}">
        <p14:creationId xmlns:p14="http://schemas.microsoft.com/office/powerpoint/2010/main" val="7819145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42C50E-9E3C-FC30-C2CE-87631E8AA251}"/>
              </a:ext>
            </a:extLst>
          </p:cNvPr>
          <p:cNvSpPr>
            <a:spLocks noGrp="1"/>
          </p:cNvSpPr>
          <p:nvPr>
            <p:ph type="title"/>
          </p:nvPr>
        </p:nvSpPr>
        <p:spPr>
          <a:xfrm>
            <a:off x="677335" y="609600"/>
            <a:ext cx="8596668" cy="538065"/>
          </a:xfrm>
        </p:spPr>
        <p:txBody>
          <a:bodyPr>
            <a:normAutofit fontScale="90000"/>
          </a:bodyPr>
          <a:lstStyle/>
          <a:p>
            <a:r>
              <a:rPr lang="en-GB" dirty="0"/>
              <a:t>When you decide to give your child a phone:</a:t>
            </a:r>
          </a:p>
        </p:txBody>
      </p:sp>
      <p:sp>
        <p:nvSpPr>
          <p:cNvPr id="3" name="Text Placeholder 2">
            <a:extLst>
              <a:ext uri="{FF2B5EF4-FFF2-40B4-BE49-F238E27FC236}">
                <a16:creationId xmlns:a16="http://schemas.microsoft.com/office/drawing/2014/main" id="{280077E1-828B-168E-0514-B6BC694DD813}"/>
              </a:ext>
            </a:extLst>
          </p:cNvPr>
          <p:cNvSpPr>
            <a:spLocks noGrp="1"/>
          </p:cNvSpPr>
          <p:nvPr>
            <p:ph type="body" idx="1"/>
          </p:nvPr>
        </p:nvSpPr>
        <p:spPr>
          <a:xfrm>
            <a:off x="677335" y="2024743"/>
            <a:ext cx="8596668" cy="4016619"/>
          </a:xfrm>
        </p:spPr>
        <p:txBody>
          <a:bodyPr/>
          <a:lstStyle/>
          <a:p>
            <a:pPr marL="285750" indent="-285750">
              <a:buFont typeface="Arial" panose="020B0604020202020204" pitchFamily="34" charset="0"/>
              <a:buChar char="•"/>
            </a:pPr>
            <a:r>
              <a:rPr lang="en-GB" dirty="0"/>
              <a:t>Be prepared for it to become an addiction.</a:t>
            </a:r>
          </a:p>
          <a:p>
            <a:pPr marL="285750" indent="-285750">
              <a:buFont typeface="Arial" panose="020B0604020202020204" pitchFamily="34" charset="0"/>
              <a:buChar char="•"/>
            </a:pPr>
            <a:r>
              <a:rPr lang="en-GB" dirty="0"/>
              <a:t>Consider which phone you will get them- do they need an iphone16? Older phones can be used for phoning, texting and internet but won’t be able to download apps i.e. </a:t>
            </a:r>
            <a:r>
              <a:rPr lang="en-GB" dirty="0" err="1"/>
              <a:t>iphone</a:t>
            </a:r>
            <a:r>
              <a:rPr lang="en-GB" dirty="0"/>
              <a:t> 8.</a:t>
            </a:r>
          </a:p>
          <a:p>
            <a:pPr marL="285750" indent="-285750">
              <a:buFont typeface="Arial" panose="020B0604020202020204" pitchFamily="34" charset="0"/>
              <a:buChar char="•"/>
            </a:pPr>
            <a:r>
              <a:rPr lang="en-GB" dirty="0"/>
              <a:t>Set parental controls on your child’s phone (make an appointment with us to help you if you need).</a:t>
            </a:r>
          </a:p>
          <a:p>
            <a:pPr marL="285750" indent="-285750">
              <a:buFont typeface="Arial" panose="020B0604020202020204" pitchFamily="34" charset="0"/>
              <a:buChar char="•"/>
            </a:pPr>
            <a:r>
              <a:rPr lang="en-GB" dirty="0"/>
              <a:t>Set time limits- how long do you want your child on their phone for?</a:t>
            </a:r>
          </a:p>
          <a:p>
            <a:pPr marL="285750" indent="-285750">
              <a:buFont typeface="Arial" panose="020B0604020202020204" pitchFamily="34" charset="0"/>
              <a:buChar char="•"/>
            </a:pPr>
            <a:r>
              <a:rPr lang="en-GB" dirty="0"/>
              <a:t>Use age appropriate apps – they should not have social media in primary school.</a:t>
            </a:r>
          </a:p>
          <a:p>
            <a:pPr marL="285750" indent="-285750">
              <a:buFont typeface="Arial" panose="020B0604020202020204" pitchFamily="34" charset="0"/>
              <a:buChar char="•"/>
            </a:pPr>
            <a:r>
              <a:rPr lang="en-GB" dirty="0"/>
              <a:t>Monitor your child’s phone and teach them how to use it safely, this includes how to text other people.</a:t>
            </a: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33945751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Keeping Children Safe Online</a:t>
            </a:r>
          </a:p>
        </p:txBody>
      </p:sp>
      <p:sp>
        <p:nvSpPr>
          <p:cNvPr id="3" name="Content Placeholder 2"/>
          <p:cNvSpPr>
            <a:spLocks noGrp="1"/>
          </p:cNvSpPr>
          <p:nvPr>
            <p:ph idx="1"/>
          </p:nvPr>
        </p:nvSpPr>
        <p:spPr>
          <a:xfrm>
            <a:off x="677334" y="2160589"/>
            <a:ext cx="8596668" cy="2374089"/>
          </a:xfrm>
        </p:spPr>
        <p:txBody>
          <a:bodyPr>
            <a:normAutofit/>
          </a:bodyPr>
          <a:lstStyle/>
          <a:p>
            <a:r>
              <a:rPr lang="en-GB" dirty="0"/>
              <a:t>NSPCC</a:t>
            </a:r>
          </a:p>
          <a:p>
            <a:pPr marL="0" indent="0">
              <a:buNone/>
            </a:pPr>
            <a:r>
              <a:rPr lang="en-GB" dirty="0">
                <a:hlinkClick r:id="rId2"/>
              </a:rPr>
              <a:t>https://www.nspcc.org.uk/keeping-children-safe/online-safety/</a:t>
            </a:r>
            <a:endParaRPr lang="en-GB" dirty="0"/>
          </a:p>
          <a:p>
            <a:pPr marL="0" indent="0">
              <a:buNone/>
            </a:pPr>
            <a:endParaRPr lang="en-GB" dirty="0"/>
          </a:p>
          <a:p>
            <a:pPr marL="0" indent="0">
              <a:buNone/>
            </a:pPr>
            <a:r>
              <a:rPr lang="en-GB" dirty="0" err="1"/>
              <a:t>Childnet</a:t>
            </a:r>
            <a:r>
              <a:rPr lang="en-GB" dirty="0"/>
              <a:t> International</a:t>
            </a:r>
          </a:p>
          <a:p>
            <a:pPr marL="0" indent="0">
              <a:buNone/>
            </a:pPr>
            <a:r>
              <a:rPr lang="en-GB" dirty="0">
                <a:hlinkClick r:id="rId3"/>
              </a:rPr>
              <a:t>https://www.childnet.com/parents-and-carers/</a:t>
            </a:r>
            <a:r>
              <a:rPr lang="en-GB" dirty="0"/>
              <a:t> </a:t>
            </a:r>
          </a:p>
          <a:p>
            <a:pPr marL="0" indent="0">
              <a:buNone/>
            </a:pPr>
            <a:endParaRPr lang="en-GB" dirty="0"/>
          </a:p>
        </p:txBody>
      </p:sp>
      <p:sp>
        <p:nvSpPr>
          <p:cNvPr id="4" name="Title 1">
            <a:extLst>
              <a:ext uri="{FF2B5EF4-FFF2-40B4-BE49-F238E27FC236}">
                <a16:creationId xmlns:a16="http://schemas.microsoft.com/office/drawing/2014/main" id="{771B7F54-184B-4725-EA08-8132755A1126}"/>
              </a:ext>
            </a:extLst>
          </p:cNvPr>
          <p:cNvSpPr txBox="1">
            <a:spLocks/>
          </p:cNvSpPr>
          <p:nvPr/>
        </p:nvSpPr>
        <p:spPr>
          <a:xfrm>
            <a:off x="677334" y="4574074"/>
            <a:ext cx="8596668" cy="13208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dirty="0"/>
              <a:t>What if something goes wrong?</a:t>
            </a:r>
          </a:p>
          <a:p>
            <a:pPr marL="0" indent="0">
              <a:buNone/>
            </a:pPr>
            <a:endParaRPr lang="en-GB" sz="1800" u="sng" dirty="0">
              <a:solidFill>
                <a:schemeClr val="accent1">
                  <a:lumMod val="60000"/>
                  <a:lumOff val="40000"/>
                </a:schemeClr>
              </a:solidFill>
            </a:endParaRPr>
          </a:p>
          <a:p>
            <a:pPr marL="0" indent="0">
              <a:buNone/>
            </a:pPr>
            <a:r>
              <a:rPr lang="en-GB" sz="1800" u="sng" dirty="0">
                <a:solidFill>
                  <a:schemeClr val="accent1">
                    <a:lumMod val="60000"/>
                    <a:lumOff val="40000"/>
                  </a:schemeClr>
                </a:solidFill>
              </a:rPr>
              <a:t>https://www.childnet.com/parents-and-carers/get-hel</a:t>
            </a:r>
            <a:r>
              <a:rPr lang="en-GB" sz="2000" u="sng" dirty="0">
                <a:solidFill>
                  <a:schemeClr val="accent1">
                    <a:lumMod val="60000"/>
                    <a:lumOff val="40000"/>
                  </a:schemeClr>
                </a:solidFill>
              </a:rPr>
              <a:t>p/</a:t>
            </a:r>
          </a:p>
          <a:p>
            <a:endParaRPr lang="en-GB" dirty="0"/>
          </a:p>
        </p:txBody>
      </p:sp>
    </p:spTree>
    <p:extLst>
      <p:ext uri="{BB962C8B-B14F-4D97-AF65-F5344CB8AC3E}">
        <p14:creationId xmlns:p14="http://schemas.microsoft.com/office/powerpoint/2010/main" val="28113109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l="6671" t="27350" r="73036" b="27451"/>
          <a:stretch/>
        </p:blipFill>
        <p:spPr>
          <a:xfrm>
            <a:off x="8243888" y="234889"/>
            <a:ext cx="1585913" cy="1985962"/>
          </a:xfrm>
          <a:prstGeom prst="rect">
            <a:avLst/>
          </a:prstGeom>
        </p:spPr>
      </p:pic>
      <p:pic>
        <p:nvPicPr>
          <p:cNvPr id="6" name="Picture 5"/>
          <p:cNvPicPr>
            <a:picLocks noChangeAspect="1"/>
          </p:cNvPicPr>
          <p:nvPr/>
        </p:nvPicPr>
        <p:blipFill rotWithShape="1">
          <a:blip r:embed="rId3">
            <a:extLst>
              <a:ext uri="{28A0092B-C50C-407E-A947-70E740481C1C}">
                <a14:useLocalDpi xmlns:a14="http://schemas.microsoft.com/office/drawing/2010/main" val="0"/>
              </a:ext>
            </a:extLst>
          </a:blip>
          <a:srcRect l="6214" t="33365" r="72030" b="22411"/>
          <a:stretch/>
        </p:blipFill>
        <p:spPr>
          <a:xfrm>
            <a:off x="4843463" y="4792309"/>
            <a:ext cx="1700213" cy="1943101"/>
          </a:xfrm>
          <a:prstGeom prst="rect">
            <a:avLst/>
          </a:prstGeom>
        </p:spPr>
      </p:pic>
      <p:pic>
        <p:nvPicPr>
          <p:cNvPr id="7" name="Picture 6"/>
          <p:cNvPicPr>
            <a:picLocks noChangeAspect="1"/>
          </p:cNvPicPr>
          <p:nvPr/>
        </p:nvPicPr>
        <p:blipFill rotWithShape="1">
          <a:blip r:embed="rId4">
            <a:extLst>
              <a:ext uri="{28A0092B-C50C-407E-A947-70E740481C1C}">
                <a14:useLocalDpi xmlns:a14="http://schemas.microsoft.com/office/drawing/2010/main" val="0"/>
              </a:ext>
            </a:extLst>
          </a:blip>
          <a:srcRect l="6672" t="28001" r="71756" b="25825"/>
          <a:stretch/>
        </p:blipFill>
        <p:spPr>
          <a:xfrm>
            <a:off x="8422609" y="4880268"/>
            <a:ext cx="1685925" cy="2028825"/>
          </a:xfrm>
          <a:prstGeom prst="rect">
            <a:avLst/>
          </a:prstGeom>
        </p:spPr>
      </p:pic>
      <p:pic>
        <p:nvPicPr>
          <p:cNvPr id="8" name="Picture 7"/>
          <p:cNvPicPr>
            <a:picLocks noChangeAspect="1"/>
          </p:cNvPicPr>
          <p:nvPr/>
        </p:nvPicPr>
        <p:blipFill rotWithShape="1">
          <a:blip r:embed="rId5">
            <a:extLst>
              <a:ext uri="{28A0092B-C50C-407E-A947-70E740481C1C}">
                <a14:useLocalDpi xmlns:a14="http://schemas.microsoft.com/office/drawing/2010/main" val="0"/>
              </a:ext>
            </a:extLst>
          </a:blip>
          <a:srcRect l="6398" t="30115" r="74772" b="32815"/>
          <a:stretch/>
        </p:blipFill>
        <p:spPr>
          <a:xfrm>
            <a:off x="10451195" y="536292"/>
            <a:ext cx="1471612" cy="1628775"/>
          </a:xfrm>
          <a:prstGeom prst="rect">
            <a:avLst/>
          </a:prstGeom>
        </p:spPr>
      </p:pic>
      <p:pic>
        <p:nvPicPr>
          <p:cNvPr id="9" name="Picture 8"/>
          <p:cNvPicPr>
            <a:picLocks noChangeAspect="1"/>
          </p:cNvPicPr>
          <p:nvPr/>
        </p:nvPicPr>
        <p:blipFill rotWithShape="1">
          <a:blip r:embed="rId6">
            <a:extLst>
              <a:ext uri="{28A0092B-C50C-407E-A947-70E740481C1C}">
                <a14:useLocalDpi xmlns:a14="http://schemas.microsoft.com/office/drawing/2010/main" val="0"/>
              </a:ext>
            </a:extLst>
          </a:blip>
          <a:srcRect l="7770" t="42309" r="73583" b="22247"/>
          <a:stretch/>
        </p:blipFill>
        <p:spPr>
          <a:xfrm>
            <a:off x="6325855" y="4227954"/>
            <a:ext cx="1457325" cy="1557337"/>
          </a:xfrm>
          <a:prstGeom prst="rect">
            <a:avLst/>
          </a:prstGeom>
        </p:spPr>
      </p:pic>
      <p:pic>
        <p:nvPicPr>
          <p:cNvPr id="10" name="Picture 9"/>
          <p:cNvPicPr>
            <a:picLocks noChangeAspect="1"/>
          </p:cNvPicPr>
          <p:nvPr/>
        </p:nvPicPr>
        <p:blipFill rotWithShape="1">
          <a:blip r:embed="rId7">
            <a:extLst>
              <a:ext uri="{28A0092B-C50C-407E-A947-70E740481C1C}">
                <a14:useLocalDpi xmlns:a14="http://schemas.microsoft.com/office/drawing/2010/main" val="0"/>
              </a:ext>
            </a:extLst>
          </a:blip>
          <a:srcRect l="6581" t="22962" r="72943" b="32165"/>
          <a:stretch/>
        </p:blipFill>
        <p:spPr>
          <a:xfrm>
            <a:off x="404814" y="4820633"/>
            <a:ext cx="1600200" cy="1971675"/>
          </a:xfrm>
          <a:prstGeom prst="rect">
            <a:avLst/>
          </a:prstGeom>
        </p:spPr>
      </p:pic>
      <p:pic>
        <p:nvPicPr>
          <p:cNvPr id="11" name="Picture 10"/>
          <p:cNvPicPr>
            <a:picLocks noChangeAspect="1"/>
          </p:cNvPicPr>
          <p:nvPr/>
        </p:nvPicPr>
        <p:blipFill rotWithShape="1">
          <a:blip r:embed="rId8">
            <a:extLst>
              <a:ext uri="{28A0092B-C50C-407E-A947-70E740481C1C}">
                <a14:useLocalDpi xmlns:a14="http://schemas.microsoft.com/office/drawing/2010/main" val="0"/>
              </a:ext>
            </a:extLst>
          </a:blip>
          <a:srcRect l="6124" t="20849" r="73217" b="29400"/>
          <a:stretch/>
        </p:blipFill>
        <p:spPr>
          <a:xfrm>
            <a:off x="3550547" y="536292"/>
            <a:ext cx="1614488" cy="2185988"/>
          </a:xfrm>
          <a:prstGeom prst="rect">
            <a:avLst/>
          </a:prstGeom>
        </p:spPr>
      </p:pic>
      <p:pic>
        <p:nvPicPr>
          <p:cNvPr id="12" name="Picture 11"/>
          <p:cNvPicPr>
            <a:picLocks noChangeAspect="1"/>
          </p:cNvPicPr>
          <p:nvPr/>
        </p:nvPicPr>
        <p:blipFill rotWithShape="1">
          <a:blip r:embed="rId9">
            <a:extLst>
              <a:ext uri="{28A0092B-C50C-407E-A947-70E740481C1C}">
                <a14:useLocalDpi xmlns:a14="http://schemas.microsoft.com/office/drawing/2010/main" val="0"/>
              </a:ext>
            </a:extLst>
          </a:blip>
          <a:srcRect l="5668" t="27517" r="72029" b="26310"/>
          <a:stretch/>
        </p:blipFill>
        <p:spPr>
          <a:xfrm>
            <a:off x="238103" y="136241"/>
            <a:ext cx="1743075" cy="2028826"/>
          </a:xfrm>
          <a:prstGeom prst="rect">
            <a:avLst/>
          </a:prstGeom>
        </p:spPr>
      </p:pic>
      <p:pic>
        <p:nvPicPr>
          <p:cNvPr id="13" name="Picture 12"/>
          <p:cNvPicPr>
            <a:picLocks noChangeAspect="1"/>
          </p:cNvPicPr>
          <p:nvPr/>
        </p:nvPicPr>
        <p:blipFill rotWithShape="1">
          <a:blip r:embed="rId10">
            <a:extLst>
              <a:ext uri="{28A0092B-C50C-407E-A947-70E740481C1C}">
                <a14:useLocalDpi xmlns:a14="http://schemas.microsoft.com/office/drawing/2010/main" val="0"/>
              </a:ext>
            </a:extLst>
          </a:blip>
          <a:srcRect l="6109" t="23719" r="73152" b="31057"/>
          <a:stretch/>
        </p:blipFill>
        <p:spPr>
          <a:xfrm>
            <a:off x="2945678" y="4594578"/>
            <a:ext cx="1771451" cy="2171848"/>
          </a:xfrm>
          <a:prstGeom prst="rect">
            <a:avLst/>
          </a:prstGeom>
        </p:spPr>
      </p:pic>
      <p:sp>
        <p:nvSpPr>
          <p:cNvPr id="16" name="TextBox 15"/>
          <p:cNvSpPr txBox="1"/>
          <p:nvPr/>
        </p:nvSpPr>
        <p:spPr>
          <a:xfrm>
            <a:off x="4936332" y="3540635"/>
            <a:ext cx="3214688" cy="646331"/>
          </a:xfrm>
          <a:prstGeom prst="rect">
            <a:avLst/>
          </a:prstGeom>
          <a:noFill/>
        </p:spPr>
        <p:txBody>
          <a:bodyPr wrap="square" rtlCol="0">
            <a:spAutoFit/>
          </a:bodyPr>
          <a:lstStyle/>
          <a:p>
            <a:r>
              <a:rPr lang="en-GB" dirty="0"/>
              <a:t>Anonymous messaging app – cyber bullying</a:t>
            </a:r>
          </a:p>
        </p:txBody>
      </p:sp>
      <p:sp>
        <p:nvSpPr>
          <p:cNvPr id="17" name="TextBox 16"/>
          <p:cNvSpPr txBox="1"/>
          <p:nvPr/>
        </p:nvSpPr>
        <p:spPr>
          <a:xfrm>
            <a:off x="8977312" y="3901154"/>
            <a:ext cx="3214688" cy="923330"/>
          </a:xfrm>
          <a:prstGeom prst="rect">
            <a:avLst/>
          </a:prstGeom>
          <a:noFill/>
        </p:spPr>
        <p:txBody>
          <a:bodyPr wrap="square" rtlCol="0">
            <a:spAutoFit/>
          </a:bodyPr>
          <a:lstStyle/>
          <a:p>
            <a:r>
              <a:rPr lang="en-GB" dirty="0"/>
              <a:t>Messages delete as soon as read- cyber bullying &amp; sexting</a:t>
            </a:r>
          </a:p>
        </p:txBody>
      </p:sp>
      <p:pic>
        <p:nvPicPr>
          <p:cNvPr id="18" name="Picture 17"/>
          <p:cNvPicPr>
            <a:picLocks noChangeAspect="1"/>
          </p:cNvPicPr>
          <p:nvPr/>
        </p:nvPicPr>
        <p:blipFill rotWithShape="1">
          <a:blip r:embed="rId11">
            <a:extLst>
              <a:ext uri="{28A0092B-C50C-407E-A947-70E740481C1C}">
                <a14:useLocalDpi xmlns:a14="http://schemas.microsoft.com/office/drawing/2010/main" val="0"/>
              </a:ext>
            </a:extLst>
          </a:blip>
          <a:srcRect l="6392" t="30035" r="74006" b="29036"/>
          <a:stretch/>
        </p:blipFill>
        <p:spPr>
          <a:xfrm>
            <a:off x="5397265" y="234889"/>
            <a:ext cx="1971675" cy="2314575"/>
          </a:xfrm>
          <a:prstGeom prst="rect">
            <a:avLst/>
          </a:prstGeom>
        </p:spPr>
      </p:pic>
      <p:sp>
        <p:nvSpPr>
          <p:cNvPr id="21" name="TextBox 20"/>
          <p:cNvSpPr txBox="1"/>
          <p:nvPr/>
        </p:nvSpPr>
        <p:spPr>
          <a:xfrm>
            <a:off x="6211320" y="2432243"/>
            <a:ext cx="3214688" cy="646331"/>
          </a:xfrm>
          <a:prstGeom prst="rect">
            <a:avLst/>
          </a:prstGeom>
          <a:noFill/>
        </p:spPr>
        <p:txBody>
          <a:bodyPr wrap="square" rtlCol="0">
            <a:spAutoFit/>
          </a:bodyPr>
          <a:lstStyle/>
          <a:p>
            <a:r>
              <a:rPr lang="en-GB" dirty="0"/>
              <a:t>Online game - cyber bullying, suicide.</a:t>
            </a:r>
          </a:p>
        </p:txBody>
      </p:sp>
      <p:pic>
        <p:nvPicPr>
          <p:cNvPr id="2" name="Picture 1"/>
          <p:cNvPicPr>
            <a:picLocks noChangeAspect="1"/>
          </p:cNvPicPr>
          <p:nvPr/>
        </p:nvPicPr>
        <p:blipFill rotWithShape="1">
          <a:blip r:embed="rId12"/>
          <a:srcRect l="70224" t="31278" r="20026" b="59216"/>
          <a:stretch/>
        </p:blipFill>
        <p:spPr>
          <a:xfrm>
            <a:off x="10620375" y="4792309"/>
            <a:ext cx="1268677" cy="695386"/>
          </a:xfrm>
          <a:prstGeom prst="rect">
            <a:avLst/>
          </a:prstGeom>
        </p:spPr>
      </p:pic>
      <p:pic>
        <p:nvPicPr>
          <p:cNvPr id="19" name="Picture 18"/>
          <p:cNvPicPr>
            <a:picLocks noChangeAspect="1"/>
          </p:cNvPicPr>
          <p:nvPr/>
        </p:nvPicPr>
        <p:blipFill rotWithShape="1">
          <a:blip r:embed="rId13">
            <a:extLst>
              <a:ext uri="{28A0092B-C50C-407E-A947-70E740481C1C}">
                <a14:useLocalDpi xmlns:a14="http://schemas.microsoft.com/office/drawing/2010/main" val="0"/>
              </a:ext>
            </a:extLst>
          </a:blip>
          <a:srcRect l="7529" t="26752" r="73295" b="39141"/>
          <a:stretch/>
        </p:blipFill>
        <p:spPr>
          <a:xfrm>
            <a:off x="7987588" y="2877424"/>
            <a:ext cx="1173754" cy="1173753"/>
          </a:xfrm>
          <a:prstGeom prst="rect">
            <a:avLst/>
          </a:prstGeom>
        </p:spPr>
      </p:pic>
      <p:sp>
        <p:nvSpPr>
          <p:cNvPr id="20" name="TextBox 19"/>
          <p:cNvSpPr txBox="1"/>
          <p:nvPr/>
        </p:nvSpPr>
        <p:spPr>
          <a:xfrm>
            <a:off x="10315246" y="5548429"/>
            <a:ext cx="1878933" cy="1200329"/>
          </a:xfrm>
          <a:prstGeom prst="rect">
            <a:avLst/>
          </a:prstGeom>
          <a:noFill/>
        </p:spPr>
        <p:txBody>
          <a:bodyPr wrap="square" rtlCol="0">
            <a:spAutoFit/>
          </a:bodyPr>
          <a:lstStyle/>
          <a:p>
            <a:r>
              <a:rPr lang="en-GB" dirty="0"/>
              <a:t>Videos with random people across the globe.</a:t>
            </a:r>
          </a:p>
        </p:txBody>
      </p:sp>
      <p:sp>
        <p:nvSpPr>
          <p:cNvPr id="22" name="TextBox 21"/>
          <p:cNvSpPr txBox="1"/>
          <p:nvPr/>
        </p:nvSpPr>
        <p:spPr>
          <a:xfrm>
            <a:off x="130878" y="4362819"/>
            <a:ext cx="1382403" cy="369332"/>
          </a:xfrm>
          <a:prstGeom prst="rect">
            <a:avLst/>
          </a:prstGeom>
          <a:noFill/>
        </p:spPr>
        <p:txBody>
          <a:bodyPr wrap="square" rtlCol="0">
            <a:spAutoFit/>
          </a:bodyPr>
          <a:lstStyle/>
          <a:p>
            <a:r>
              <a:rPr lang="en-GB" dirty="0"/>
              <a:t>Dating app</a:t>
            </a:r>
          </a:p>
        </p:txBody>
      </p:sp>
      <p:sp>
        <p:nvSpPr>
          <p:cNvPr id="23" name="TextBox 22"/>
          <p:cNvSpPr txBox="1"/>
          <p:nvPr/>
        </p:nvSpPr>
        <p:spPr>
          <a:xfrm>
            <a:off x="24672" y="2225983"/>
            <a:ext cx="3713555" cy="1754326"/>
          </a:xfrm>
          <a:prstGeom prst="rect">
            <a:avLst/>
          </a:prstGeom>
          <a:noFill/>
        </p:spPr>
        <p:txBody>
          <a:bodyPr wrap="square" rtlCol="0">
            <a:spAutoFit/>
          </a:bodyPr>
          <a:lstStyle/>
          <a:p>
            <a:r>
              <a:rPr lang="en-GB" dirty="0"/>
              <a:t>Virtual chat rooms” that you visit with 3-D avatars you create is</a:t>
            </a:r>
            <a:r>
              <a:rPr lang="en-GB" i="1" dirty="0"/>
              <a:t> definitely</a:t>
            </a:r>
            <a:r>
              <a:rPr lang="en-GB" dirty="0"/>
              <a:t> not for kids, and is full of varying levels of suggestive, inappropriate, and downright explicit content.</a:t>
            </a:r>
          </a:p>
        </p:txBody>
      </p:sp>
      <p:sp>
        <p:nvSpPr>
          <p:cNvPr id="3" name="TextBox 2">
            <a:extLst>
              <a:ext uri="{FF2B5EF4-FFF2-40B4-BE49-F238E27FC236}">
                <a16:creationId xmlns:a16="http://schemas.microsoft.com/office/drawing/2014/main" id="{E9E9751F-7542-6F88-123B-FC8B1E89C22B}"/>
              </a:ext>
            </a:extLst>
          </p:cNvPr>
          <p:cNvSpPr txBox="1"/>
          <p:nvPr/>
        </p:nvSpPr>
        <p:spPr>
          <a:xfrm>
            <a:off x="9779763" y="2226903"/>
            <a:ext cx="2412237" cy="923330"/>
          </a:xfrm>
          <a:prstGeom prst="rect">
            <a:avLst/>
          </a:prstGeom>
          <a:noFill/>
        </p:spPr>
        <p:txBody>
          <a:bodyPr wrap="square" rtlCol="0">
            <a:spAutoFit/>
          </a:bodyPr>
          <a:lstStyle/>
          <a:p>
            <a:r>
              <a:rPr lang="en-GB" dirty="0"/>
              <a:t>Sexist, sexual, degrading, racist, homophobic content</a:t>
            </a:r>
          </a:p>
        </p:txBody>
      </p:sp>
    </p:spTree>
    <p:extLst>
      <p:ext uri="{BB962C8B-B14F-4D97-AF65-F5344CB8AC3E}">
        <p14:creationId xmlns:p14="http://schemas.microsoft.com/office/powerpoint/2010/main" val="39295396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rotWithShape="1">
          <a:blip r:embed="rId2">
            <a:extLst>
              <a:ext uri="{28A0092B-C50C-407E-A947-70E740481C1C}">
                <a14:useLocalDpi xmlns:a14="http://schemas.microsoft.com/office/drawing/2010/main" val="0"/>
              </a:ext>
            </a:extLst>
          </a:blip>
          <a:srcRect l="16974" t="32689" r="43395" b="37751"/>
          <a:stretch/>
        </p:blipFill>
        <p:spPr>
          <a:xfrm>
            <a:off x="5754012" y="737805"/>
            <a:ext cx="5156449" cy="2162373"/>
          </a:xfrm>
          <a:prstGeom prst="rect">
            <a:avLst/>
          </a:prstGeom>
        </p:spPr>
      </p:pic>
      <p:pic>
        <p:nvPicPr>
          <p:cNvPr id="5" name="Picture 4"/>
          <p:cNvPicPr>
            <a:picLocks noChangeAspect="1"/>
          </p:cNvPicPr>
          <p:nvPr/>
        </p:nvPicPr>
        <p:blipFill rotWithShape="1">
          <a:blip r:embed="rId3">
            <a:extLst>
              <a:ext uri="{28A0092B-C50C-407E-A947-70E740481C1C}">
                <a14:useLocalDpi xmlns:a14="http://schemas.microsoft.com/office/drawing/2010/main" val="0"/>
              </a:ext>
            </a:extLst>
          </a:blip>
          <a:srcRect l="7529" t="26752" r="73295" b="39141"/>
          <a:stretch/>
        </p:blipFill>
        <p:spPr>
          <a:xfrm>
            <a:off x="463627" y="4142582"/>
            <a:ext cx="1928814" cy="1928812"/>
          </a:xfrm>
          <a:prstGeom prst="rect">
            <a:avLst/>
          </a:prstGeom>
        </p:spPr>
      </p:pic>
      <p:sp>
        <p:nvSpPr>
          <p:cNvPr id="3" name="TextBox 2"/>
          <p:cNvSpPr txBox="1"/>
          <p:nvPr/>
        </p:nvSpPr>
        <p:spPr>
          <a:xfrm>
            <a:off x="2562578" y="3097060"/>
            <a:ext cx="6637866" cy="3693319"/>
          </a:xfrm>
          <a:prstGeom prst="rect">
            <a:avLst/>
          </a:prstGeom>
          <a:noFill/>
        </p:spPr>
        <p:txBody>
          <a:bodyPr wrap="square" rtlCol="0">
            <a:spAutoFit/>
          </a:bodyPr>
          <a:lstStyle/>
          <a:p>
            <a:r>
              <a:rPr lang="en-GB" u="sng" dirty="0"/>
              <a:t>TIK TOK</a:t>
            </a:r>
          </a:p>
          <a:p>
            <a:r>
              <a:rPr lang="en-GB" dirty="0"/>
              <a:t>Experimental research showed that after 5-6 hours on the platform, almost 1 in 2 videos were mental health-related and potentially harmful.</a:t>
            </a:r>
          </a:p>
          <a:p>
            <a:endParaRPr lang="en-GB" dirty="0"/>
          </a:p>
          <a:p>
            <a:r>
              <a:rPr lang="en-GB" dirty="0"/>
              <a:t>There was an even faster “rabbit hole” effect when researchers manually </a:t>
            </a:r>
            <a:r>
              <a:rPr lang="en-GB" dirty="0" err="1"/>
              <a:t>rewatched</a:t>
            </a:r>
            <a:r>
              <a:rPr lang="en-GB" dirty="0"/>
              <a:t> mental health videos- Between 3 and 20 minutes into our manual research, more than half of the videos in the ‘For You’ feed were related to mental health struggles with multiple recommended videos in a single hour romanticizing, normalizing or encouraging suicide.</a:t>
            </a:r>
          </a:p>
          <a:p>
            <a:r>
              <a:rPr lang="en-GB" b="1" i="1" u="sng" dirty="0">
                <a:solidFill>
                  <a:srgbClr val="FF0000"/>
                </a:solidFill>
              </a:rPr>
              <a:t>You tube shorts, Instagram.</a:t>
            </a:r>
          </a:p>
        </p:txBody>
      </p:sp>
      <p:sp>
        <p:nvSpPr>
          <p:cNvPr id="7" name="TextBox 6">
            <a:extLst>
              <a:ext uri="{FF2B5EF4-FFF2-40B4-BE49-F238E27FC236}">
                <a16:creationId xmlns:a16="http://schemas.microsoft.com/office/drawing/2014/main" id="{9679B461-7A30-DEB3-A1A2-B23A9EF122AF}"/>
              </a:ext>
            </a:extLst>
          </p:cNvPr>
          <p:cNvSpPr txBox="1"/>
          <p:nvPr/>
        </p:nvSpPr>
        <p:spPr>
          <a:xfrm>
            <a:off x="8332237" y="259945"/>
            <a:ext cx="6708710" cy="369332"/>
          </a:xfrm>
          <a:prstGeom prst="rect">
            <a:avLst/>
          </a:prstGeom>
          <a:noFill/>
        </p:spPr>
        <p:txBody>
          <a:bodyPr wrap="square" rtlCol="0">
            <a:spAutoFit/>
          </a:bodyPr>
          <a:lstStyle/>
          <a:p>
            <a:r>
              <a:rPr lang="en-GB" dirty="0"/>
              <a:t>Children can hide their apps!</a:t>
            </a:r>
          </a:p>
        </p:txBody>
      </p:sp>
      <p:pic>
        <p:nvPicPr>
          <p:cNvPr id="12" name="Picture 11" descr="A screenshot of a cell phone&#10;&#10;AI-generated content may be incorrect.">
            <a:extLst>
              <a:ext uri="{FF2B5EF4-FFF2-40B4-BE49-F238E27FC236}">
                <a16:creationId xmlns:a16="http://schemas.microsoft.com/office/drawing/2014/main" id="{A1136844-CA1E-11FA-EF6D-B74FFD73F22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316037" y="2333965"/>
            <a:ext cx="2771659" cy="4264090"/>
          </a:xfrm>
          <a:prstGeom prst="rect">
            <a:avLst/>
          </a:prstGeom>
        </p:spPr>
      </p:pic>
    </p:spTree>
    <p:extLst>
      <p:ext uri="{BB962C8B-B14F-4D97-AF65-F5344CB8AC3E}">
        <p14:creationId xmlns:p14="http://schemas.microsoft.com/office/powerpoint/2010/main" val="17717848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BD4E070-BF15-341F-10C7-920B18CA5336}"/>
              </a:ext>
            </a:extLst>
          </p:cNvPr>
          <p:cNvSpPr>
            <a:spLocks noGrp="1"/>
          </p:cNvSpPr>
          <p:nvPr>
            <p:ph idx="1"/>
          </p:nvPr>
        </p:nvSpPr>
        <p:spPr>
          <a:xfrm>
            <a:off x="420159" y="2160589"/>
            <a:ext cx="2875491" cy="3880773"/>
          </a:xfrm>
        </p:spPr>
        <p:txBody>
          <a:bodyPr>
            <a:normAutofit lnSpcReduction="10000"/>
          </a:bodyPr>
          <a:lstStyle/>
          <a:p>
            <a:r>
              <a:rPr lang="en-US" b="0" i="0" dirty="0">
                <a:solidFill>
                  <a:schemeClr val="tx1"/>
                </a:solidFill>
                <a:effectLst/>
                <a:latin typeface="Google Sans"/>
              </a:rPr>
              <a:t>Roblox is not completely safe for kids because the gaming platform can expose children to cyberbullying, scammers, predators, inappropriate content, malware and viruses. </a:t>
            </a:r>
          </a:p>
          <a:p>
            <a:r>
              <a:rPr lang="en-US" b="0" i="0" dirty="0">
                <a:solidFill>
                  <a:schemeClr val="tx1"/>
                </a:solidFill>
                <a:effectLst/>
                <a:latin typeface="Google Sans"/>
              </a:rPr>
              <a:t>There are several reasons why Roblox is not entirely safe for children, such as the fact that its content is user-generated.</a:t>
            </a:r>
          </a:p>
          <a:p>
            <a:endParaRPr lang="en-US" dirty="0">
              <a:solidFill>
                <a:schemeClr val="tx1"/>
              </a:solidFill>
              <a:latin typeface="Google Sans"/>
            </a:endParaRPr>
          </a:p>
          <a:p>
            <a:endParaRPr lang="en-US" dirty="0">
              <a:solidFill>
                <a:schemeClr val="tx1"/>
              </a:solidFill>
              <a:latin typeface="Google Sans"/>
            </a:endParaRPr>
          </a:p>
          <a:p>
            <a:endParaRPr lang="en-US" dirty="0">
              <a:solidFill>
                <a:schemeClr val="tx1"/>
              </a:solidFill>
              <a:latin typeface="Google Sans"/>
            </a:endParaRPr>
          </a:p>
          <a:p>
            <a:endParaRPr lang="en-US" dirty="0">
              <a:solidFill>
                <a:schemeClr val="tx1"/>
              </a:solidFill>
              <a:latin typeface="Google Sans"/>
            </a:endParaRPr>
          </a:p>
          <a:p>
            <a:endParaRPr lang="en-GB" dirty="0">
              <a:solidFill>
                <a:schemeClr val="tx1"/>
              </a:solidFill>
            </a:endParaRPr>
          </a:p>
        </p:txBody>
      </p:sp>
      <p:sp>
        <p:nvSpPr>
          <p:cNvPr id="4" name="TextBox 3">
            <a:extLst>
              <a:ext uri="{FF2B5EF4-FFF2-40B4-BE49-F238E27FC236}">
                <a16:creationId xmlns:a16="http://schemas.microsoft.com/office/drawing/2014/main" id="{67792AD4-0F99-FED1-5989-D168AC56ED04}"/>
              </a:ext>
            </a:extLst>
          </p:cNvPr>
          <p:cNvSpPr txBox="1"/>
          <p:nvPr/>
        </p:nvSpPr>
        <p:spPr>
          <a:xfrm>
            <a:off x="5419254" y="5932896"/>
            <a:ext cx="6186311" cy="369332"/>
          </a:xfrm>
          <a:prstGeom prst="rect">
            <a:avLst/>
          </a:prstGeom>
          <a:noFill/>
        </p:spPr>
        <p:txBody>
          <a:bodyPr wrap="square" rtlCol="0">
            <a:spAutoFit/>
          </a:bodyPr>
          <a:lstStyle/>
          <a:p>
            <a:r>
              <a:rPr lang="en-GB" dirty="0"/>
              <a:t>https://swgfl.org.uk/resources/checklists/roblox/</a:t>
            </a:r>
          </a:p>
        </p:txBody>
      </p:sp>
      <p:pic>
        <p:nvPicPr>
          <p:cNvPr id="5" name="Picture 4">
            <a:extLst>
              <a:ext uri="{FF2B5EF4-FFF2-40B4-BE49-F238E27FC236}">
                <a16:creationId xmlns:a16="http://schemas.microsoft.com/office/drawing/2014/main" id="{E9AF4D0A-5547-DB4F-3B9E-1DB9A9D5ACC4}"/>
              </a:ext>
            </a:extLst>
          </p:cNvPr>
          <p:cNvPicPr>
            <a:picLocks noChangeAspect="1"/>
          </p:cNvPicPr>
          <p:nvPr/>
        </p:nvPicPr>
        <p:blipFill rotWithShape="1">
          <a:blip r:embed="rId2">
            <a:extLst>
              <a:ext uri="{28A0092B-C50C-407E-A947-70E740481C1C}">
                <a14:useLocalDpi xmlns:a14="http://schemas.microsoft.com/office/drawing/2010/main" val="0"/>
              </a:ext>
            </a:extLst>
          </a:blip>
          <a:srcRect l="2357" t="70238" r="75196" b="9600"/>
          <a:stretch/>
        </p:blipFill>
        <p:spPr>
          <a:xfrm>
            <a:off x="2655688" y="171224"/>
            <a:ext cx="3573661" cy="1804699"/>
          </a:xfrm>
          <a:prstGeom prst="rect">
            <a:avLst/>
          </a:prstGeom>
        </p:spPr>
      </p:pic>
      <p:sp>
        <p:nvSpPr>
          <p:cNvPr id="6" name="Content Placeholder 2">
            <a:extLst>
              <a:ext uri="{FF2B5EF4-FFF2-40B4-BE49-F238E27FC236}">
                <a16:creationId xmlns:a16="http://schemas.microsoft.com/office/drawing/2014/main" id="{D9D5F436-D5AB-14BF-479F-7A7B815D6EEE}"/>
              </a:ext>
            </a:extLst>
          </p:cNvPr>
          <p:cNvSpPr txBox="1">
            <a:spLocks/>
          </p:cNvSpPr>
          <p:nvPr/>
        </p:nvSpPr>
        <p:spPr>
          <a:xfrm>
            <a:off x="4296834" y="2151064"/>
            <a:ext cx="6837891" cy="3880773"/>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US" dirty="0">
                <a:solidFill>
                  <a:schemeClr val="tx1"/>
                </a:solidFill>
                <a:latin typeface="Google Sans"/>
              </a:rPr>
              <a:t>OUR CHILDREN SAID:</a:t>
            </a:r>
          </a:p>
          <a:p>
            <a:pPr lvl="3"/>
            <a:r>
              <a:rPr lang="en-US" sz="1600" dirty="0">
                <a:solidFill>
                  <a:schemeClr val="tx1"/>
                </a:solidFill>
                <a:latin typeface="Google Sans"/>
              </a:rPr>
              <a:t>“Other children sometimes aren’t that nice on Roblox. They can say mean things and swear. I don’t tell my mum because she won’t let me play it anymore.”</a:t>
            </a:r>
          </a:p>
          <a:p>
            <a:pPr lvl="3"/>
            <a:r>
              <a:rPr lang="en-US" sz="1600" dirty="0">
                <a:solidFill>
                  <a:schemeClr val="tx1"/>
                </a:solidFill>
                <a:latin typeface="Google Sans"/>
              </a:rPr>
              <a:t>“I love Roblox. I have lots of friends on Roblox. Some are mean and then I tell them to go away.”</a:t>
            </a:r>
          </a:p>
          <a:p>
            <a:pPr lvl="3"/>
            <a:r>
              <a:rPr lang="en-US" sz="1600" dirty="0">
                <a:solidFill>
                  <a:schemeClr val="tx1"/>
                </a:solidFill>
                <a:latin typeface="Google Sans"/>
              </a:rPr>
              <a:t>“There is a game about killing pigs on a roller coaster. It’s really gruesome. I don’t think my parents know about that game but there are other good games as well that are ok.”</a:t>
            </a:r>
          </a:p>
          <a:p>
            <a:pPr lvl="3"/>
            <a:r>
              <a:rPr lang="en-US" sz="1600" dirty="0">
                <a:solidFill>
                  <a:schemeClr val="tx1"/>
                </a:solidFill>
                <a:latin typeface="Google Sans"/>
              </a:rPr>
              <a:t>“I like playing with my friends. Sometimes people try and be my friend but I say no if I don’t know them.”</a:t>
            </a:r>
          </a:p>
          <a:p>
            <a:pPr lvl="3"/>
            <a:r>
              <a:rPr lang="en-US" sz="1600" dirty="0">
                <a:solidFill>
                  <a:schemeClr val="tx1"/>
                </a:solidFill>
                <a:latin typeface="Google Sans"/>
              </a:rPr>
              <a:t>“I have heard people say bad things but I don’t say them.”</a:t>
            </a:r>
          </a:p>
          <a:p>
            <a:endParaRPr lang="en-US" dirty="0">
              <a:solidFill>
                <a:schemeClr val="tx1"/>
              </a:solidFill>
              <a:latin typeface="Google Sans"/>
            </a:endParaRPr>
          </a:p>
          <a:p>
            <a:endParaRPr lang="en-US" dirty="0">
              <a:solidFill>
                <a:schemeClr val="tx1"/>
              </a:solidFill>
              <a:latin typeface="Google Sans"/>
            </a:endParaRPr>
          </a:p>
          <a:p>
            <a:endParaRPr lang="en-US" dirty="0">
              <a:solidFill>
                <a:schemeClr val="tx1"/>
              </a:solidFill>
              <a:latin typeface="Google Sans"/>
            </a:endParaRPr>
          </a:p>
          <a:p>
            <a:endParaRPr lang="en-US" dirty="0">
              <a:solidFill>
                <a:schemeClr val="tx1"/>
              </a:solidFill>
              <a:latin typeface="Google Sans"/>
            </a:endParaRPr>
          </a:p>
          <a:p>
            <a:endParaRPr lang="en-GB" dirty="0">
              <a:solidFill>
                <a:schemeClr val="tx1"/>
              </a:solidFill>
            </a:endParaRPr>
          </a:p>
        </p:txBody>
      </p:sp>
    </p:spTree>
    <p:extLst>
      <p:ext uri="{BB962C8B-B14F-4D97-AF65-F5344CB8AC3E}">
        <p14:creationId xmlns:p14="http://schemas.microsoft.com/office/powerpoint/2010/main" val="3404458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A476E8-88FC-5E27-5E9D-70A5B45CAB77}"/>
              </a:ext>
            </a:extLst>
          </p:cNvPr>
          <p:cNvSpPr>
            <a:spLocks noGrp="1"/>
          </p:cNvSpPr>
          <p:nvPr>
            <p:ph type="title"/>
          </p:nvPr>
        </p:nvSpPr>
        <p:spPr/>
        <p:txBody>
          <a:bodyPr>
            <a:normAutofit/>
          </a:bodyPr>
          <a:lstStyle/>
          <a:p>
            <a:pPr algn="ctr"/>
            <a:r>
              <a:rPr lang="en-GB" sz="6000" u="sng" dirty="0"/>
              <a:t>AI</a:t>
            </a:r>
          </a:p>
        </p:txBody>
      </p:sp>
      <p:sp>
        <p:nvSpPr>
          <p:cNvPr id="3" name="Content Placeholder 2">
            <a:extLst>
              <a:ext uri="{FF2B5EF4-FFF2-40B4-BE49-F238E27FC236}">
                <a16:creationId xmlns:a16="http://schemas.microsoft.com/office/drawing/2014/main" id="{4C467F67-5A60-56A0-D7D8-33063910228B}"/>
              </a:ext>
            </a:extLst>
          </p:cNvPr>
          <p:cNvSpPr>
            <a:spLocks noGrp="1"/>
          </p:cNvSpPr>
          <p:nvPr>
            <p:ph idx="1"/>
          </p:nvPr>
        </p:nvSpPr>
        <p:spPr/>
        <p:txBody>
          <a:bodyPr/>
          <a:lstStyle/>
          <a:p>
            <a:r>
              <a:rPr lang="en-GB" sz="3200" dirty="0"/>
              <a:t>Can be fantastic!</a:t>
            </a:r>
          </a:p>
          <a:p>
            <a:r>
              <a:rPr lang="en-GB" sz="3200" dirty="0"/>
              <a:t>School are working on an AI policy and looking into how we can teach and use AI safely. More information will be available on our school website when the documents are completed.</a:t>
            </a:r>
          </a:p>
          <a:p>
            <a:endParaRPr lang="en-GB" dirty="0"/>
          </a:p>
          <a:p>
            <a:endParaRPr lang="en-GB" dirty="0"/>
          </a:p>
          <a:p>
            <a:endParaRPr lang="en-GB" dirty="0"/>
          </a:p>
        </p:txBody>
      </p:sp>
    </p:spTree>
    <p:extLst>
      <p:ext uri="{BB962C8B-B14F-4D97-AF65-F5344CB8AC3E}">
        <p14:creationId xmlns:p14="http://schemas.microsoft.com/office/powerpoint/2010/main" val="34521137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CE2284-8C13-E399-0E48-D0CAB2D4DC42}"/>
              </a:ext>
            </a:extLst>
          </p:cNvPr>
          <p:cNvSpPr>
            <a:spLocks noGrp="1"/>
          </p:cNvSpPr>
          <p:nvPr>
            <p:ph type="title"/>
          </p:nvPr>
        </p:nvSpPr>
        <p:spPr>
          <a:xfrm>
            <a:off x="677334" y="609600"/>
            <a:ext cx="8596668" cy="904407"/>
          </a:xfrm>
        </p:spPr>
        <p:txBody>
          <a:bodyPr>
            <a:normAutofit fontScale="90000"/>
          </a:bodyPr>
          <a:lstStyle/>
          <a:p>
            <a:r>
              <a:rPr lang="en-GB" dirty="0"/>
              <a:t>AI can also be used negatively-</a:t>
            </a:r>
            <a:br>
              <a:rPr lang="en-GB" dirty="0"/>
            </a:br>
            <a:endParaRPr lang="en-GB" dirty="0"/>
          </a:p>
        </p:txBody>
      </p:sp>
      <p:sp>
        <p:nvSpPr>
          <p:cNvPr id="3" name="Content Placeholder 2">
            <a:extLst>
              <a:ext uri="{FF2B5EF4-FFF2-40B4-BE49-F238E27FC236}">
                <a16:creationId xmlns:a16="http://schemas.microsoft.com/office/drawing/2014/main" id="{BC6F13FE-F291-2284-76BD-1FEEC96C1B1B}"/>
              </a:ext>
            </a:extLst>
          </p:cNvPr>
          <p:cNvSpPr>
            <a:spLocks noGrp="1"/>
          </p:cNvSpPr>
          <p:nvPr>
            <p:ph idx="1"/>
          </p:nvPr>
        </p:nvSpPr>
        <p:spPr>
          <a:xfrm>
            <a:off x="677334" y="1514007"/>
            <a:ext cx="8596668" cy="4527355"/>
          </a:xfrm>
        </p:spPr>
        <p:txBody>
          <a:bodyPr/>
          <a:lstStyle/>
          <a:p>
            <a:r>
              <a:rPr lang="en-GB" dirty="0"/>
              <a:t>New trend for teenage boys– ‘Cloth off’, ‘</a:t>
            </a:r>
            <a:r>
              <a:rPr lang="en-GB" dirty="0" err="1"/>
              <a:t>ReTouch</a:t>
            </a:r>
            <a:r>
              <a:rPr lang="en-GB" dirty="0"/>
              <a:t> Me’ etc.</a:t>
            </a:r>
          </a:p>
          <a:p>
            <a:endParaRPr lang="en-GB" dirty="0"/>
          </a:p>
          <a:p>
            <a:r>
              <a:rPr lang="en-GB" dirty="0"/>
              <a:t>Be aware of chat bots- even innocent children’s chat bots. Within 8 messages can go to explicit content where chat bots are saying and asking children/users to do inappropriate things. </a:t>
            </a:r>
          </a:p>
          <a:p>
            <a:r>
              <a:rPr lang="en-GB" dirty="0"/>
              <a:t>- One chat bot- after saying hi, some one jumps out of a window and the chat bot was writing ‘die b***’. </a:t>
            </a:r>
          </a:p>
          <a:p>
            <a:endParaRPr lang="en-GB" dirty="0"/>
          </a:p>
        </p:txBody>
      </p:sp>
    </p:spTree>
    <p:extLst>
      <p:ext uri="{BB962C8B-B14F-4D97-AF65-F5344CB8AC3E}">
        <p14:creationId xmlns:p14="http://schemas.microsoft.com/office/powerpoint/2010/main" val="27563173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8673" y="240268"/>
            <a:ext cx="8596668" cy="1320800"/>
          </a:xfrm>
        </p:spPr>
        <p:txBody>
          <a:bodyPr/>
          <a:lstStyle/>
          <a:p>
            <a:r>
              <a:rPr lang="en-GB" dirty="0"/>
              <a:t>Porn</a:t>
            </a:r>
          </a:p>
        </p:txBody>
      </p:sp>
      <p:sp>
        <p:nvSpPr>
          <p:cNvPr id="3" name="Content Placeholder 2"/>
          <p:cNvSpPr>
            <a:spLocks noGrp="1"/>
          </p:cNvSpPr>
          <p:nvPr>
            <p:ph idx="1"/>
          </p:nvPr>
        </p:nvSpPr>
        <p:spPr>
          <a:xfrm>
            <a:off x="478624" y="2221468"/>
            <a:ext cx="10171289" cy="2477911"/>
          </a:xfrm>
        </p:spPr>
        <p:txBody>
          <a:bodyPr/>
          <a:lstStyle/>
          <a:p>
            <a:pPr marL="0" indent="0">
              <a:buNone/>
            </a:pPr>
            <a:r>
              <a:rPr lang="en-GB" dirty="0"/>
              <a:t>"I’ve been watching a lot of porn recently – it’s become a bit of an addiction. I think about sex all the time.</a:t>
            </a:r>
          </a:p>
          <a:p>
            <a:pPr marL="0" indent="0">
              <a:buNone/>
            </a:pPr>
            <a:r>
              <a:rPr lang="en-GB" dirty="0"/>
              <a:t>Whenever I see a girl I fancy I think about how it would be to sleep with them and do the stuff I’ve seen in porn films.</a:t>
            </a:r>
            <a:br>
              <a:rPr lang="en-GB" dirty="0"/>
            </a:br>
            <a:br>
              <a:rPr lang="en-GB" dirty="0"/>
            </a:br>
            <a:r>
              <a:rPr lang="en-GB" dirty="0"/>
              <a:t>I can’t help it even though I know it’s inappropriate."</a:t>
            </a:r>
            <a:br>
              <a:rPr lang="en-GB" dirty="0"/>
            </a:br>
            <a:br>
              <a:rPr lang="en-GB" dirty="0"/>
            </a:br>
            <a:r>
              <a:rPr lang="en-GB" dirty="0"/>
              <a:t>                                     </a:t>
            </a:r>
            <a:r>
              <a:rPr lang="en-GB" b="1" dirty="0"/>
              <a:t>        Boy, aged 12 </a:t>
            </a:r>
            <a:endParaRPr lang="en-GB" dirty="0"/>
          </a:p>
          <a:p>
            <a:endParaRPr lang="en-GB" dirty="0"/>
          </a:p>
          <a:p>
            <a:endParaRPr lang="en-GB" dirty="0"/>
          </a:p>
        </p:txBody>
      </p:sp>
      <p:sp>
        <p:nvSpPr>
          <p:cNvPr id="4" name="TextBox 3"/>
          <p:cNvSpPr txBox="1"/>
          <p:nvPr/>
        </p:nvSpPr>
        <p:spPr>
          <a:xfrm>
            <a:off x="658673" y="900668"/>
            <a:ext cx="8952088" cy="1077218"/>
          </a:xfrm>
          <a:prstGeom prst="rect">
            <a:avLst/>
          </a:prstGeom>
          <a:noFill/>
        </p:spPr>
        <p:txBody>
          <a:bodyPr wrap="square" rtlCol="0">
            <a:spAutoFit/>
          </a:bodyPr>
          <a:lstStyle/>
          <a:p>
            <a:r>
              <a:rPr lang="en-GB" sz="3200" dirty="0"/>
              <a:t>Half of children online have accidently or on purpose seen porn.</a:t>
            </a:r>
          </a:p>
        </p:txBody>
      </p:sp>
      <p:sp>
        <p:nvSpPr>
          <p:cNvPr id="7" name="Title 1">
            <a:extLst>
              <a:ext uri="{FF2B5EF4-FFF2-40B4-BE49-F238E27FC236}">
                <a16:creationId xmlns:a16="http://schemas.microsoft.com/office/drawing/2014/main" id="{1D86C6AE-1464-C040-17BA-AC057EC87B08}"/>
              </a:ext>
            </a:extLst>
          </p:cNvPr>
          <p:cNvSpPr txBox="1">
            <a:spLocks/>
          </p:cNvSpPr>
          <p:nvPr/>
        </p:nvSpPr>
        <p:spPr>
          <a:xfrm>
            <a:off x="478624" y="4636532"/>
            <a:ext cx="8596668" cy="13208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dirty="0"/>
              <a:t>Sextortion</a:t>
            </a:r>
          </a:p>
          <a:p>
            <a:r>
              <a:rPr lang="en-GB" sz="2000" dirty="0">
                <a:solidFill>
                  <a:schemeClr val="tx1"/>
                </a:solidFill>
              </a:rPr>
              <a:t>Growing concern mainly targeting young boys</a:t>
            </a:r>
          </a:p>
          <a:p>
            <a:endParaRPr lang="en-GB" dirty="0"/>
          </a:p>
        </p:txBody>
      </p:sp>
    </p:spTree>
    <p:extLst>
      <p:ext uri="{BB962C8B-B14F-4D97-AF65-F5344CB8AC3E}">
        <p14:creationId xmlns:p14="http://schemas.microsoft.com/office/powerpoint/2010/main" val="27587150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Get an App to monitor your child’s online use.</a:t>
            </a:r>
          </a:p>
        </p:txBody>
      </p:sp>
      <p:sp>
        <p:nvSpPr>
          <p:cNvPr id="3" name="Content Placeholder 2"/>
          <p:cNvSpPr>
            <a:spLocks noGrp="1"/>
          </p:cNvSpPr>
          <p:nvPr>
            <p:ph idx="1"/>
          </p:nvPr>
        </p:nvSpPr>
        <p:spPr/>
        <p:txBody>
          <a:bodyPr>
            <a:normAutofit lnSpcReduction="10000"/>
          </a:bodyPr>
          <a:lstStyle/>
          <a:p>
            <a:r>
              <a:rPr lang="en-GB" dirty="0">
                <a:hlinkClick r:id="rId2"/>
              </a:rPr>
              <a:t>Filter adult content</a:t>
            </a:r>
            <a:r>
              <a:rPr lang="en-GB" dirty="0"/>
              <a:t> in real-time</a:t>
            </a:r>
          </a:p>
          <a:p>
            <a:r>
              <a:rPr lang="en-GB" dirty="0">
                <a:hlinkClick r:id="rId3"/>
              </a:rPr>
              <a:t>Block pornography</a:t>
            </a:r>
            <a:endParaRPr lang="en-GB" dirty="0"/>
          </a:p>
          <a:p>
            <a:r>
              <a:rPr lang="en-GB" dirty="0"/>
              <a:t>Send </a:t>
            </a:r>
            <a:r>
              <a:rPr lang="en-GB" dirty="0">
                <a:hlinkClick r:id="rId4"/>
              </a:rPr>
              <a:t>alerts</a:t>
            </a:r>
            <a:r>
              <a:rPr lang="en-GB" dirty="0"/>
              <a:t> of online activity</a:t>
            </a:r>
          </a:p>
          <a:p>
            <a:r>
              <a:rPr lang="en-GB" dirty="0"/>
              <a:t>Help you manage </a:t>
            </a:r>
            <a:r>
              <a:rPr lang="en-GB" dirty="0">
                <a:hlinkClick r:id="rId5"/>
              </a:rPr>
              <a:t>screen time</a:t>
            </a:r>
            <a:endParaRPr lang="en-GB" dirty="0"/>
          </a:p>
          <a:p>
            <a:r>
              <a:rPr lang="en-GB" dirty="0"/>
              <a:t>Offer </a:t>
            </a:r>
            <a:r>
              <a:rPr lang="en-GB" dirty="0">
                <a:hlinkClick r:id="rId6"/>
              </a:rPr>
              <a:t>social media protection</a:t>
            </a:r>
            <a:endParaRPr lang="en-GB" dirty="0"/>
          </a:p>
          <a:p>
            <a:r>
              <a:rPr lang="en-GB" dirty="0">
                <a:hlinkClick r:id="rId7"/>
              </a:rPr>
              <a:t>YouTube monitoring</a:t>
            </a:r>
            <a:r>
              <a:rPr lang="en-GB" dirty="0"/>
              <a:t> and management</a:t>
            </a:r>
          </a:p>
          <a:p>
            <a:r>
              <a:rPr lang="en-GB" dirty="0"/>
              <a:t>Provide you with peace of mind</a:t>
            </a:r>
          </a:p>
          <a:p>
            <a:r>
              <a:rPr lang="en-GB" dirty="0"/>
              <a:t>Monitor text messages/apps</a:t>
            </a:r>
          </a:p>
          <a:p>
            <a:r>
              <a:rPr lang="en-GB" dirty="0"/>
              <a:t>Remove safari (or other internet app from their phone if they don’t need it).</a:t>
            </a:r>
          </a:p>
          <a:p>
            <a:r>
              <a:rPr lang="en-GB" dirty="0"/>
              <a:t>Download </a:t>
            </a:r>
            <a:r>
              <a:rPr lang="en-GB" dirty="0" err="1"/>
              <a:t>youtube</a:t>
            </a:r>
            <a:r>
              <a:rPr lang="en-GB" dirty="0"/>
              <a:t> kids- </a:t>
            </a:r>
          </a:p>
          <a:p>
            <a:endParaRPr lang="en-GB" dirty="0"/>
          </a:p>
        </p:txBody>
      </p:sp>
    </p:spTree>
    <p:extLst>
      <p:ext uri="{BB962C8B-B14F-4D97-AF65-F5344CB8AC3E}">
        <p14:creationId xmlns:p14="http://schemas.microsoft.com/office/powerpoint/2010/main" val="40721245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Best Apps</a:t>
            </a:r>
          </a:p>
        </p:txBody>
      </p:sp>
      <p:sp>
        <p:nvSpPr>
          <p:cNvPr id="3" name="Content Placeholder 2"/>
          <p:cNvSpPr>
            <a:spLocks noGrp="1"/>
          </p:cNvSpPr>
          <p:nvPr>
            <p:ph idx="1"/>
          </p:nvPr>
        </p:nvSpPr>
        <p:spPr/>
        <p:txBody>
          <a:bodyPr>
            <a:normAutofit fontScale="92500" lnSpcReduction="20000"/>
          </a:bodyPr>
          <a:lstStyle/>
          <a:p>
            <a:r>
              <a:rPr lang="en-GB" dirty="0">
                <a:hlinkClick r:id="rId2"/>
              </a:rPr>
              <a:t>BARK - https://www.bark.us/how/ £13 a month!</a:t>
            </a:r>
          </a:p>
          <a:p>
            <a:pPr marL="0" indent="0">
              <a:buNone/>
            </a:pPr>
            <a:endParaRPr lang="en-GB" dirty="0">
              <a:hlinkClick r:id="rId2"/>
            </a:endParaRPr>
          </a:p>
          <a:p>
            <a:r>
              <a:rPr lang="en-GB" dirty="0">
                <a:hlinkClick r:id="rId2"/>
              </a:rPr>
              <a:t> - Phone Tracker</a:t>
            </a:r>
            <a:r>
              <a:rPr lang="en-GB" dirty="0"/>
              <a:t> – 12 months £8.74 per month</a:t>
            </a:r>
          </a:p>
          <a:p>
            <a:r>
              <a:rPr lang="en-GB" dirty="0">
                <a:hlinkClick r:id="rId3"/>
              </a:rPr>
              <a:t>Net Nanny</a:t>
            </a:r>
            <a:r>
              <a:rPr lang="en-GB" dirty="0"/>
              <a:t> - £50 per year (5 devices) </a:t>
            </a:r>
          </a:p>
          <a:p>
            <a:r>
              <a:rPr lang="en-GB" dirty="0" err="1">
                <a:hlinkClick r:id="rId4"/>
              </a:rPr>
              <a:t>Qustodio</a:t>
            </a:r>
            <a:r>
              <a:rPr lang="en-GB" dirty="0"/>
              <a:t>  - Plans start at £39.95 (£3.33 per month) (5 devices) </a:t>
            </a:r>
          </a:p>
          <a:p>
            <a:r>
              <a:rPr lang="en-GB" dirty="0" err="1"/>
              <a:t>Famisafe</a:t>
            </a:r>
            <a:r>
              <a:rPr lang="en-GB" dirty="0"/>
              <a:t> – Monthly cost £3.50</a:t>
            </a:r>
          </a:p>
          <a:p>
            <a:r>
              <a:rPr lang="en-GB" dirty="0">
                <a:hlinkClick r:id="rId5"/>
              </a:rPr>
              <a:t>Kaspersky Safe Kids</a:t>
            </a:r>
            <a:r>
              <a:rPr lang="en-GB" dirty="0"/>
              <a:t> – Says free but £14.99 per year</a:t>
            </a:r>
          </a:p>
          <a:p>
            <a:pPr marL="0" indent="0">
              <a:buNone/>
            </a:pPr>
            <a:endParaRPr lang="en-GB" dirty="0"/>
          </a:p>
          <a:p>
            <a:pPr marL="0" indent="0">
              <a:buNone/>
            </a:pPr>
            <a:endParaRPr lang="en-GB" dirty="0"/>
          </a:p>
          <a:p>
            <a:pPr marL="0" indent="0">
              <a:buNone/>
            </a:pPr>
            <a:r>
              <a:rPr lang="en-GB" dirty="0"/>
              <a:t>Free:</a:t>
            </a:r>
          </a:p>
          <a:p>
            <a:pPr marL="0" indent="0">
              <a:buNone/>
            </a:pPr>
            <a:r>
              <a:rPr lang="en-GB" dirty="0" err="1"/>
              <a:t>YouTubeKIDS</a:t>
            </a:r>
            <a:r>
              <a:rPr lang="en-GB" dirty="0"/>
              <a:t> – Free but is not 100% safe.</a:t>
            </a:r>
          </a:p>
        </p:txBody>
      </p:sp>
    </p:spTree>
    <p:extLst>
      <p:ext uri="{BB962C8B-B14F-4D97-AF65-F5344CB8AC3E}">
        <p14:creationId xmlns:p14="http://schemas.microsoft.com/office/powerpoint/2010/main" val="7029399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9460088" cy="1320800"/>
          </a:xfrm>
        </p:spPr>
        <p:txBody>
          <a:bodyPr/>
          <a:lstStyle/>
          <a:p>
            <a:r>
              <a:rPr lang="en-GB" dirty="0"/>
              <a:t>How to set security on your child’s phone for free</a:t>
            </a:r>
          </a:p>
        </p:txBody>
      </p:sp>
      <p:sp>
        <p:nvSpPr>
          <p:cNvPr id="3" name="Content Placeholder 2"/>
          <p:cNvSpPr>
            <a:spLocks noGrp="1"/>
          </p:cNvSpPr>
          <p:nvPr>
            <p:ph idx="1"/>
          </p:nvPr>
        </p:nvSpPr>
        <p:spPr>
          <a:xfrm>
            <a:off x="677334" y="2001820"/>
            <a:ext cx="8596668" cy="4506073"/>
          </a:xfrm>
        </p:spPr>
        <p:txBody>
          <a:bodyPr>
            <a:normAutofit fontScale="85000" lnSpcReduction="20000"/>
          </a:bodyPr>
          <a:lstStyle/>
          <a:p>
            <a:r>
              <a:rPr lang="en-GB" dirty="0" err="1"/>
              <a:t>Iphone</a:t>
            </a:r>
            <a:r>
              <a:rPr lang="en-GB" dirty="0"/>
              <a:t>:</a:t>
            </a:r>
          </a:p>
          <a:p>
            <a:r>
              <a:rPr lang="en-GB" dirty="0"/>
              <a:t>Settings/</a:t>
            </a:r>
            <a:r>
              <a:rPr lang="en-GB" dirty="0" err="1"/>
              <a:t>privacy&amp;security</a:t>
            </a:r>
            <a:r>
              <a:rPr lang="en-GB" dirty="0"/>
              <a:t>/sensitive content warning (turn on/off)- then choose which app i.e. airdrop, messages etc.</a:t>
            </a:r>
          </a:p>
          <a:p>
            <a:endParaRPr lang="en-GB" dirty="0"/>
          </a:p>
          <a:p>
            <a:r>
              <a:rPr lang="en-GB" dirty="0"/>
              <a:t>How to limit screen time – </a:t>
            </a:r>
          </a:p>
          <a:p>
            <a:pPr lvl="1"/>
            <a:r>
              <a:rPr lang="en-US" b="0" i="0" dirty="0">
                <a:solidFill>
                  <a:schemeClr val="tx1"/>
                </a:solidFill>
                <a:effectLst/>
                <a:latin typeface="Google Sans"/>
              </a:rPr>
              <a:t>Step 1: Settings&gt; Screen time&gt; Content &amp; Privacy Restrictions&gt; Content Restrictions', then tap 'Web Content'. Choose Unrestricted Access, Limit Adult Websites, or Allowed Websites Only.</a:t>
            </a:r>
            <a:endParaRPr lang="en-GB" dirty="0">
              <a:solidFill>
                <a:schemeClr val="tx1"/>
              </a:solidFill>
            </a:endParaRPr>
          </a:p>
          <a:p>
            <a:pPr marL="457200" lvl="1" indent="0">
              <a:buNone/>
            </a:pPr>
            <a:endParaRPr lang="en-GB" dirty="0"/>
          </a:p>
          <a:p>
            <a:r>
              <a:rPr lang="en-GB" dirty="0"/>
              <a:t>settings/Apple ID/</a:t>
            </a:r>
            <a:r>
              <a:rPr lang="en-GB" dirty="0" err="1"/>
              <a:t>familysharing</a:t>
            </a:r>
            <a:r>
              <a:rPr lang="en-GB" dirty="0"/>
              <a:t>/</a:t>
            </a:r>
          </a:p>
          <a:p>
            <a:pPr lvl="1"/>
            <a:r>
              <a:rPr lang="en-GB" dirty="0"/>
              <a:t>Invite your child</a:t>
            </a:r>
          </a:p>
          <a:p>
            <a:pPr lvl="1"/>
            <a:r>
              <a:rPr lang="en-GB" dirty="0"/>
              <a:t>You can have access to your child’s location, browser history, app usage etc if you want to set this up. </a:t>
            </a:r>
          </a:p>
          <a:p>
            <a:pPr marL="457200" lvl="1" indent="0">
              <a:buNone/>
            </a:pPr>
            <a:endParaRPr lang="en-GB" dirty="0"/>
          </a:p>
          <a:p>
            <a:pPr lvl="1"/>
            <a:r>
              <a:rPr lang="en-GB" dirty="0"/>
              <a:t>There is lots of further information on your phones in settings/privacy and security/sensitive content warning/view safety resources/additional resources (for grown ups/children under 13/over 13).</a:t>
            </a:r>
          </a:p>
          <a:p>
            <a:pPr lvl="2"/>
            <a:r>
              <a:rPr lang="en-GB" dirty="0"/>
              <a:t>You can also report online child sexual abuse here.</a:t>
            </a:r>
          </a:p>
        </p:txBody>
      </p:sp>
    </p:spTree>
    <p:extLst>
      <p:ext uri="{BB962C8B-B14F-4D97-AF65-F5344CB8AC3E}">
        <p14:creationId xmlns:p14="http://schemas.microsoft.com/office/powerpoint/2010/main" val="15493473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76BCF-668B-8BC6-BFAB-558A5760DA7A}"/>
              </a:ext>
            </a:extLst>
          </p:cNvPr>
          <p:cNvSpPr>
            <a:spLocks noGrp="1"/>
          </p:cNvSpPr>
          <p:nvPr>
            <p:ph type="title"/>
          </p:nvPr>
        </p:nvSpPr>
        <p:spPr/>
        <p:txBody>
          <a:bodyPr/>
          <a:lstStyle/>
          <a:p>
            <a:r>
              <a:rPr lang="en-GB" dirty="0"/>
              <a:t>Ensure children have to ask for permission before downloading apps</a:t>
            </a:r>
          </a:p>
        </p:txBody>
      </p:sp>
      <p:sp>
        <p:nvSpPr>
          <p:cNvPr id="3" name="Content Placeholder 2">
            <a:extLst>
              <a:ext uri="{FF2B5EF4-FFF2-40B4-BE49-F238E27FC236}">
                <a16:creationId xmlns:a16="http://schemas.microsoft.com/office/drawing/2014/main" id="{835A992B-E4BF-B030-5605-B3C077B95B00}"/>
              </a:ext>
            </a:extLst>
          </p:cNvPr>
          <p:cNvSpPr>
            <a:spLocks noGrp="1"/>
          </p:cNvSpPr>
          <p:nvPr>
            <p:ph idx="1"/>
          </p:nvPr>
        </p:nvSpPr>
        <p:spPr>
          <a:xfrm>
            <a:off x="677333" y="2160589"/>
            <a:ext cx="9306115" cy="4087811"/>
          </a:xfrm>
        </p:spPr>
        <p:txBody>
          <a:bodyPr>
            <a:normAutofit fontScale="92500" lnSpcReduction="10000"/>
          </a:bodyPr>
          <a:lstStyle/>
          <a:p>
            <a:pPr algn="l"/>
            <a:r>
              <a:rPr lang="en-US" b="0" i="0" dirty="0">
                <a:solidFill>
                  <a:schemeClr val="tx1"/>
                </a:solidFill>
                <a:effectLst/>
                <a:latin typeface="SF-UI-Text"/>
              </a:rPr>
              <a:t>1. Create a Family Sharing Group</a:t>
            </a:r>
          </a:p>
          <a:p>
            <a:pPr marL="742950" lvl="1" indent="-285750" algn="just" fontAlgn="base">
              <a:buFont typeface="Arial" panose="020B0604020202020204" pitchFamily="34" charset="0"/>
              <a:buChar char="•"/>
            </a:pPr>
            <a:r>
              <a:rPr lang="en-US" b="0" i="0" dirty="0">
                <a:solidFill>
                  <a:schemeClr val="tx1"/>
                </a:solidFill>
                <a:effectLst/>
                <a:latin typeface="SF-UI-Text"/>
              </a:rPr>
              <a:t>Open Settings on your device.</a:t>
            </a:r>
          </a:p>
          <a:p>
            <a:pPr marL="742950" lvl="1" indent="-285750" algn="just" fontAlgn="base">
              <a:buFont typeface="Arial" panose="020B0604020202020204" pitchFamily="34" charset="0"/>
              <a:buChar char="•"/>
            </a:pPr>
            <a:r>
              <a:rPr lang="en-US" b="0" i="0" dirty="0">
                <a:solidFill>
                  <a:schemeClr val="tx1"/>
                </a:solidFill>
                <a:effectLst/>
                <a:latin typeface="SF-UI-Text"/>
              </a:rPr>
              <a:t>Tap your name and select Family Sharing.</a:t>
            </a:r>
          </a:p>
          <a:p>
            <a:pPr marL="742950" lvl="1" indent="-285750" algn="just" fontAlgn="base">
              <a:buFont typeface="Arial" panose="020B0604020202020204" pitchFamily="34" charset="0"/>
              <a:buChar char="•"/>
            </a:pPr>
            <a:r>
              <a:rPr lang="en-US" b="0" i="0" dirty="0">
                <a:solidFill>
                  <a:schemeClr val="tx1"/>
                </a:solidFill>
                <a:effectLst/>
                <a:latin typeface="SF-UI-Text"/>
              </a:rPr>
              <a:t>Follow the prompts to invite family members. Make sure your child’s account is part of this group.</a:t>
            </a:r>
          </a:p>
          <a:p>
            <a:pPr algn="l"/>
            <a:r>
              <a:rPr lang="en-US" b="0" i="0" dirty="0">
                <a:solidFill>
                  <a:schemeClr val="tx1"/>
                </a:solidFill>
                <a:effectLst/>
                <a:latin typeface="SF-UI-Text"/>
              </a:rPr>
              <a:t>2 .Enable “Ask to Buy”</a:t>
            </a:r>
          </a:p>
          <a:p>
            <a:pPr marL="742950" lvl="1" indent="-285750" algn="just" fontAlgn="base">
              <a:buFont typeface="Arial" panose="020B0604020202020204" pitchFamily="34" charset="0"/>
              <a:buChar char="•"/>
            </a:pPr>
            <a:r>
              <a:rPr lang="en-US" b="0" i="0" dirty="0">
                <a:solidFill>
                  <a:schemeClr val="tx1"/>
                </a:solidFill>
                <a:effectLst/>
                <a:latin typeface="SF-UI-Text"/>
              </a:rPr>
              <a:t>Go to Settings &gt; Family Sharing.</a:t>
            </a:r>
          </a:p>
          <a:p>
            <a:pPr marL="742950" lvl="1" indent="-285750" algn="just" fontAlgn="base">
              <a:buFont typeface="Arial" panose="020B0604020202020204" pitchFamily="34" charset="0"/>
              <a:buChar char="•"/>
            </a:pPr>
            <a:r>
              <a:rPr lang="en-US" b="0" i="0" dirty="0">
                <a:solidFill>
                  <a:schemeClr val="tx1"/>
                </a:solidFill>
                <a:effectLst/>
                <a:latin typeface="SF-UI-Text"/>
              </a:rPr>
              <a:t>Select your child’s account.</a:t>
            </a:r>
          </a:p>
          <a:p>
            <a:pPr marL="742950" lvl="1" indent="-285750" algn="just" fontAlgn="base">
              <a:buFont typeface="Arial" panose="020B0604020202020204" pitchFamily="34" charset="0"/>
              <a:buChar char="•"/>
            </a:pPr>
            <a:r>
              <a:rPr lang="en-US" b="0" i="0" dirty="0">
                <a:solidFill>
                  <a:schemeClr val="tx1"/>
                </a:solidFill>
                <a:effectLst/>
                <a:latin typeface="SF-UI-Text"/>
              </a:rPr>
              <a:t>Turn on the Ask to Buy toggle.</a:t>
            </a:r>
          </a:p>
          <a:p>
            <a:pPr algn="l"/>
            <a:r>
              <a:rPr lang="en-US" b="0" i="0" dirty="0">
                <a:solidFill>
                  <a:schemeClr val="tx1"/>
                </a:solidFill>
                <a:effectLst/>
                <a:latin typeface="SF-UI-Text"/>
              </a:rPr>
              <a:t>3 .Approve or Decline Requests</a:t>
            </a:r>
          </a:p>
          <a:p>
            <a:pPr marL="742950" lvl="1" indent="-285750" algn="just" fontAlgn="base">
              <a:buFont typeface="Arial" panose="020B0604020202020204" pitchFamily="34" charset="0"/>
              <a:buChar char="•"/>
            </a:pPr>
            <a:r>
              <a:rPr lang="en-US" b="0" i="0" dirty="0">
                <a:solidFill>
                  <a:schemeClr val="tx1"/>
                </a:solidFill>
                <a:effectLst/>
                <a:latin typeface="SF-UI-Text"/>
              </a:rPr>
              <a:t>When your child requests an app, a notification will appear on the parent’s device.</a:t>
            </a:r>
          </a:p>
          <a:p>
            <a:pPr marL="742950" lvl="1" indent="-285750" algn="just" fontAlgn="base">
              <a:buFont typeface="Arial" panose="020B0604020202020204" pitchFamily="34" charset="0"/>
              <a:buChar char="•"/>
            </a:pPr>
            <a:r>
              <a:rPr lang="en-US" b="0" i="0" dirty="0">
                <a:solidFill>
                  <a:schemeClr val="tx1"/>
                </a:solidFill>
                <a:effectLst/>
                <a:latin typeface="SF-UI-Text"/>
              </a:rPr>
              <a:t>Tap the notification to view details about the app.</a:t>
            </a:r>
          </a:p>
          <a:p>
            <a:pPr marL="742950" lvl="1" indent="-285750" algn="just" fontAlgn="base">
              <a:buFont typeface="Arial" panose="020B0604020202020204" pitchFamily="34" charset="0"/>
              <a:buChar char="•"/>
            </a:pPr>
            <a:r>
              <a:rPr lang="en-US" b="0" i="0" dirty="0">
                <a:solidFill>
                  <a:schemeClr val="tx1"/>
                </a:solidFill>
                <a:effectLst/>
                <a:latin typeface="SF-UI-Text"/>
              </a:rPr>
              <a:t>Choose to approve or decline the request.</a:t>
            </a:r>
          </a:p>
          <a:p>
            <a:endParaRPr lang="en-GB" dirty="0"/>
          </a:p>
        </p:txBody>
      </p:sp>
    </p:spTree>
    <p:extLst>
      <p:ext uri="{BB962C8B-B14F-4D97-AF65-F5344CB8AC3E}">
        <p14:creationId xmlns:p14="http://schemas.microsoft.com/office/powerpoint/2010/main" val="3887350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457200" lvl="1" indent="0">
              <a:buNone/>
            </a:pPr>
            <a:endParaRPr lang="en-GB" dirty="0"/>
          </a:p>
          <a:p>
            <a:pPr marL="457200" lvl="1" indent="0">
              <a:buNone/>
            </a:pPr>
            <a:r>
              <a:rPr lang="en-GB" b="1" u="sng" dirty="0"/>
              <a:t>We must teach our children- </a:t>
            </a:r>
          </a:p>
          <a:p>
            <a:pPr lvl="1"/>
            <a:r>
              <a:rPr lang="en-GB" dirty="0"/>
              <a:t>Monitor conversations-read your child’s text messages with them.</a:t>
            </a:r>
          </a:p>
          <a:p>
            <a:pPr lvl="1"/>
            <a:r>
              <a:rPr lang="en-GB" dirty="0"/>
              <a:t>Help them respond to text messages- this skill must be taught! </a:t>
            </a:r>
          </a:p>
          <a:p>
            <a:pPr lvl="1"/>
            <a:r>
              <a:rPr lang="en-GB" dirty="0"/>
              <a:t>If you build up this communication and trust, your children will trust you if something bad happened on their phone.</a:t>
            </a:r>
          </a:p>
          <a:p>
            <a:pPr lvl="1"/>
            <a:endParaRPr lang="en-GB" dirty="0"/>
          </a:p>
          <a:p>
            <a:pPr lvl="1"/>
            <a:r>
              <a:rPr lang="en-GB" dirty="0"/>
              <a:t>Messages on games and phones causes many friendship issues inside and outside school</a:t>
            </a:r>
          </a:p>
          <a:p>
            <a:pPr lvl="1"/>
            <a:endParaRPr lang="en-GB" dirty="0"/>
          </a:p>
          <a:p>
            <a:pPr lvl="1"/>
            <a:endParaRPr lang="en-GB" dirty="0"/>
          </a:p>
          <a:p>
            <a:pPr lvl="1"/>
            <a:endParaRPr lang="en-GB" dirty="0"/>
          </a:p>
        </p:txBody>
      </p:sp>
      <p:sp>
        <p:nvSpPr>
          <p:cNvPr id="4" name="Title 3"/>
          <p:cNvSpPr>
            <a:spLocks noGrp="1"/>
          </p:cNvSpPr>
          <p:nvPr>
            <p:ph type="title"/>
          </p:nvPr>
        </p:nvSpPr>
        <p:spPr/>
        <p:txBody>
          <a:bodyPr/>
          <a:lstStyle/>
          <a:p>
            <a:r>
              <a:rPr lang="en-GB" dirty="0"/>
              <a:t>Set your child’s phone up on your family and friends</a:t>
            </a:r>
          </a:p>
        </p:txBody>
      </p:sp>
    </p:spTree>
    <p:extLst>
      <p:ext uri="{BB962C8B-B14F-4D97-AF65-F5344CB8AC3E}">
        <p14:creationId xmlns:p14="http://schemas.microsoft.com/office/powerpoint/2010/main" val="1892164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l="17898" t="34836" r="32954" b="30299"/>
          <a:stretch/>
        </p:blipFill>
        <p:spPr>
          <a:xfrm>
            <a:off x="505861" y="385762"/>
            <a:ext cx="2937428" cy="1171575"/>
          </a:xfrm>
          <a:prstGeom prst="rect">
            <a:avLst/>
          </a:prstGeom>
        </p:spPr>
      </p:pic>
      <p:sp>
        <p:nvSpPr>
          <p:cNvPr id="5" name="TextBox 4"/>
          <p:cNvSpPr txBox="1"/>
          <p:nvPr/>
        </p:nvSpPr>
        <p:spPr>
          <a:xfrm>
            <a:off x="3814763" y="557213"/>
            <a:ext cx="3771900" cy="646331"/>
          </a:xfrm>
          <a:prstGeom prst="rect">
            <a:avLst/>
          </a:prstGeom>
          <a:noFill/>
        </p:spPr>
        <p:txBody>
          <a:bodyPr wrap="square" rtlCol="0">
            <a:spAutoFit/>
          </a:bodyPr>
          <a:lstStyle/>
          <a:p>
            <a:r>
              <a:rPr lang="en-GB" dirty="0"/>
              <a:t>If children don’t reply instantly blocks phone to all but you.</a:t>
            </a:r>
          </a:p>
        </p:txBody>
      </p:sp>
      <p:pic>
        <p:nvPicPr>
          <p:cNvPr id="6" name="Picture 5"/>
          <p:cNvPicPr>
            <a:picLocks noChangeAspect="1"/>
          </p:cNvPicPr>
          <p:nvPr/>
        </p:nvPicPr>
        <p:blipFill rotWithShape="1">
          <a:blip r:embed="rId3">
            <a:extLst>
              <a:ext uri="{28A0092B-C50C-407E-A947-70E740481C1C}">
                <a14:useLocalDpi xmlns:a14="http://schemas.microsoft.com/office/drawing/2010/main" val="0"/>
              </a:ext>
            </a:extLst>
          </a:blip>
          <a:srcRect l="70596" t="11592" r="5966" b="5287"/>
          <a:stretch/>
        </p:blipFill>
        <p:spPr>
          <a:xfrm>
            <a:off x="9472613" y="1828800"/>
            <a:ext cx="2357437" cy="4700588"/>
          </a:xfrm>
          <a:prstGeom prst="rect">
            <a:avLst/>
          </a:prstGeom>
        </p:spPr>
      </p:pic>
      <p:sp>
        <p:nvSpPr>
          <p:cNvPr id="7" name="TextBox 6"/>
          <p:cNvSpPr txBox="1"/>
          <p:nvPr/>
        </p:nvSpPr>
        <p:spPr>
          <a:xfrm>
            <a:off x="8420100" y="1182469"/>
            <a:ext cx="3771900" cy="646331"/>
          </a:xfrm>
          <a:prstGeom prst="rect">
            <a:avLst/>
          </a:prstGeom>
          <a:noFill/>
        </p:spPr>
        <p:txBody>
          <a:bodyPr wrap="square" rtlCol="0">
            <a:spAutoFit/>
          </a:bodyPr>
          <a:lstStyle/>
          <a:p>
            <a:r>
              <a:rPr lang="en-GB" dirty="0"/>
              <a:t>National Online Safety App- tips, info and latest news.</a:t>
            </a:r>
          </a:p>
        </p:txBody>
      </p:sp>
      <p:pic>
        <p:nvPicPr>
          <p:cNvPr id="8" name="Picture 7"/>
          <p:cNvPicPr>
            <a:picLocks noChangeAspect="1"/>
          </p:cNvPicPr>
          <p:nvPr/>
        </p:nvPicPr>
        <p:blipFill rotWithShape="1">
          <a:blip r:embed="rId4">
            <a:extLst>
              <a:ext uri="{28A0092B-C50C-407E-A947-70E740481C1C}">
                <a14:useLocalDpi xmlns:a14="http://schemas.microsoft.com/office/drawing/2010/main" val="0"/>
              </a:ext>
            </a:extLst>
          </a:blip>
          <a:srcRect l="4251" t="19371" r="2963" b="43086"/>
          <a:stretch/>
        </p:blipFill>
        <p:spPr>
          <a:xfrm>
            <a:off x="171450" y="4500563"/>
            <a:ext cx="9358314" cy="2128838"/>
          </a:xfrm>
          <a:prstGeom prst="rect">
            <a:avLst/>
          </a:prstGeom>
        </p:spPr>
      </p:pic>
      <p:pic>
        <p:nvPicPr>
          <p:cNvPr id="2" name="Picture 1"/>
          <p:cNvPicPr>
            <a:picLocks noChangeAspect="1"/>
          </p:cNvPicPr>
          <p:nvPr/>
        </p:nvPicPr>
        <p:blipFill rotWithShape="1">
          <a:blip r:embed="rId5">
            <a:extLst>
              <a:ext uri="{28A0092B-C50C-407E-A947-70E740481C1C}">
                <a14:useLocalDpi xmlns:a14="http://schemas.microsoft.com/office/drawing/2010/main" val="0"/>
              </a:ext>
            </a:extLst>
          </a:blip>
          <a:srcRect l="57128" t="31910" r="5611" b="31359"/>
          <a:stretch/>
        </p:blipFill>
        <p:spPr>
          <a:xfrm>
            <a:off x="1207910" y="2101937"/>
            <a:ext cx="3747912" cy="2077157"/>
          </a:xfrm>
          <a:prstGeom prst="rect">
            <a:avLst/>
          </a:prstGeom>
        </p:spPr>
      </p:pic>
      <p:pic>
        <p:nvPicPr>
          <p:cNvPr id="1026" name="Picture 2" descr="How to use Find My iPhone | TechRadar">
            <a:extLst>
              <a:ext uri="{FF2B5EF4-FFF2-40B4-BE49-F238E27FC236}">
                <a16:creationId xmlns:a16="http://schemas.microsoft.com/office/drawing/2014/main" id="{B494378B-BCF4-FCFE-B87C-4C8D2812489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00713" y="2442288"/>
            <a:ext cx="2857500" cy="16002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550CCEDE-13E8-4045-84B0-84BDBA10B788}"/>
              </a:ext>
            </a:extLst>
          </p:cNvPr>
          <p:cNvSpPr txBox="1"/>
          <p:nvPr/>
        </p:nvSpPr>
        <p:spPr>
          <a:xfrm>
            <a:off x="5098258" y="1687742"/>
            <a:ext cx="3771900" cy="369332"/>
          </a:xfrm>
          <a:prstGeom prst="rect">
            <a:avLst/>
          </a:prstGeom>
          <a:noFill/>
        </p:spPr>
        <p:txBody>
          <a:bodyPr wrap="square" rtlCol="0">
            <a:spAutoFit/>
          </a:bodyPr>
          <a:lstStyle/>
          <a:p>
            <a:r>
              <a:rPr lang="en-GB" dirty="0"/>
              <a:t>Find my phone – free!</a:t>
            </a:r>
          </a:p>
        </p:txBody>
      </p:sp>
    </p:spTree>
    <p:extLst>
      <p:ext uri="{BB962C8B-B14F-4D97-AF65-F5344CB8AC3E}">
        <p14:creationId xmlns:p14="http://schemas.microsoft.com/office/powerpoint/2010/main" val="6475206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Conclusion</a:t>
            </a:r>
          </a:p>
        </p:txBody>
      </p:sp>
      <p:sp>
        <p:nvSpPr>
          <p:cNvPr id="3" name="Content Placeholder 2"/>
          <p:cNvSpPr>
            <a:spLocks noGrp="1"/>
          </p:cNvSpPr>
          <p:nvPr>
            <p:ph idx="1"/>
          </p:nvPr>
        </p:nvSpPr>
        <p:spPr>
          <a:xfrm>
            <a:off x="677334" y="1365957"/>
            <a:ext cx="8596668" cy="4675406"/>
          </a:xfrm>
        </p:spPr>
        <p:txBody>
          <a:bodyPr/>
          <a:lstStyle/>
          <a:p>
            <a:r>
              <a:rPr lang="en-GB" sz="2800" dirty="0"/>
              <a:t>Talk to your child.</a:t>
            </a:r>
          </a:p>
          <a:p>
            <a:r>
              <a:rPr lang="en-GB" sz="2800" dirty="0"/>
              <a:t>Keep an open monologue</a:t>
            </a:r>
          </a:p>
          <a:p>
            <a:r>
              <a:rPr lang="en-GB" sz="2800" dirty="0"/>
              <a:t>Check your child’s phone with them.</a:t>
            </a:r>
          </a:p>
          <a:p>
            <a:r>
              <a:rPr lang="en-GB" sz="2800" dirty="0"/>
              <a:t>Don’t punish them for other people’s mistakes</a:t>
            </a:r>
          </a:p>
          <a:p>
            <a:r>
              <a:rPr lang="en-GB" sz="2800" dirty="0"/>
              <a:t>Use age appropriate apps</a:t>
            </a:r>
          </a:p>
          <a:p>
            <a:r>
              <a:rPr lang="en-GB" sz="2800" dirty="0"/>
              <a:t>Limit screen time</a:t>
            </a:r>
          </a:p>
          <a:p>
            <a:r>
              <a:rPr lang="en-GB" sz="2800" dirty="0"/>
              <a:t>Have a family agreement</a:t>
            </a:r>
          </a:p>
          <a:p>
            <a:endParaRPr lang="en-GB" dirty="0"/>
          </a:p>
        </p:txBody>
      </p:sp>
    </p:spTree>
    <p:extLst>
      <p:ext uri="{BB962C8B-B14F-4D97-AF65-F5344CB8AC3E}">
        <p14:creationId xmlns:p14="http://schemas.microsoft.com/office/powerpoint/2010/main" val="8934487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158875"/>
          </a:xfrm>
        </p:spPr>
        <p:txBody>
          <a:bodyPr/>
          <a:lstStyle/>
          <a:p>
            <a:r>
              <a:rPr lang="en-GB" dirty="0"/>
              <a:t>Next Steps for Parents</a:t>
            </a:r>
          </a:p>
        </p:txBody>
      </p:sp>
      <p:sp>
        <p:nvSpPr>
          <p:cNvPr id="3" name="Content Placeholder 2"/>
          <p:cNvSpPr>
            <a:spLocks noGrp="1"/>
          </p:cNvSpPr>
          <p:nvPr>
            <p:ph idx="1"/>
          </p:nvPr>
        </p:nvSpPr>
        <p:spPr>
          <a:xfrm>
            <a:off x="146757" y="1128889"/>
            <a:ext cx="9471376" cy="5599289"/>
          </a:xfrm>
        </p:spPr>
        <p:txBody>
          <a:bodyPr>
            <a:normAutofit fontScale="77500" lnSpcReduction="20000"/>
          </a:bodyPr>
          <a:lstStyle/>
          <a:p>
            <a:pPr marL="0" indent="0">
              <a:buNone/>
            </a:pPr>
            <a:r>
              <a:rPr lang="en-GB" dirty="0"/>
              <a:t>1. Sit down with your child and find out which apps they are using, how they work, and whether they have experienced any issues on them, such as </a:t>
            </a:r>
            <a:r>
              <a:rPr lang="en-GB" dirty="0">
                <a:hlinkClick r:id="rId2"/>
              </a:rPr>
              <a:t>cyberbullying</a:t>
            </a:r>
            <a:r>
              <a:rPr lang="en-GB" dirty="0"/>
              <a:t> or contact from strangers.</a:t>
            </a:r>
          </a:p>
          <a:p>
            <a:r>
              <a:rPr lang="en-GB" dirty="0"/>
              <a:t>2. Look into apps and products that help you monitor your child online.</a:t>
            </a:r>
          </a:p>
          <a:p>
            <a:r>
              <a:rPr lang="en-GB" dirty="0"/>
              <a:t>If your main concerns are web browsing and social media safety, we recommend </a:t>
            </a:r>
            <a:r>
              <a:rPr lang="en-GB" dirty="0" err="1"/>
              <a:t>Qustodio</a:t>
            </a:r>
            <a:r>
              <a:rPr lang="en-GB" dirty="0"/>
              <a:t>. They provide a comprehensive dashboard to help you monitor your child's online activity. Their premium subscription allows you to track kids' location, block certain games and apps, monitor calls and text messages, and more. </a:t>
            </a:r>
            <a:r>
              <a:rPr lang="en-GB" dirty="0">
                <a:hlinkClick r:id="rId3"/>
              </a:rPr>
              <a:t>Browse </a:t>
            </a:r>
            <a:r>
              <a:rPr lang="en-GB" dirty="0" err="1">
                <a:hlinkClick r:id="rId3"/>
              </a:rPr>
              <a:t>Qustodio's</a:t>
            </a:r>
            <a:r>
              <a:rPr lang="en-GB" dirty="0">
                <a:hlinkClick r:id="rId3"/>
              </a:rPr>
              <a:t> offerings</a:t>
            </a:r>
            <a:r>
              <a:rPr lang="en-GB" dirty="0"/>
              <a:t>.</a:t>
            </a:r>
          </a:p>
          <a:p>
            <a:r>
              <a:rPr lang="en-GB" dirty="0"/>
              <a:t>If your main concern is filtering web content and setting internet time limits for multiple kids and/or devices, Net Nanny is a great option. The software automatically filters web content for each user based on whether they fit the Child, Pre-Teen, Teen, or Adult profile. It allows you to "mask" profanity on web pages. It also makes it easy to prevent web access during homework time or bedtime. Browse </a:t>
            </a:r>
            <a:r>
              <a:rPr lang="en-GB" dirty="0">
                <a:hlinkClick r:id="rId4"/>
              </a:rPr>
              <a:t>Net Nanny's offerings</a:t>
            </a:r>
            <a:r>
              <a:rPr lang="en-GB" dirty="0"/>
              <a:t>.</a:t>
            </a:r>
          </a:p>
          <a:p>
            <a:r>
              <a:rPr lang="en-GB" dirty="0"/>
              <a:t>Tips for Protecting Your Child Online</a:t>
            </a:r>
          </a:p>
          <a:p>
            <a:r>
              <a:rPr lang="en-GB" dirty="0"/>
              <a:t>You can set up age limits on your child's device. The 2013 Pew Research </a:t>
            </a:r>
            <a:r>
              <a:rPr lang="en-GB" dirty="0" err="1"/>
              <a:t>Center</a:t>
            </a:r>
            <a:r>
              <a:rPr lang="en-GB" dirty="0"/>
              <a:t> survey found that nearly 40 percent of teens say that they have lied about their age to gain access to a site or create an account, so restricting kids' access to apps by age rating is a wise move. You can't join every site or app and monitor your child's every move online; teens will always find a new platform that their parents don't know about yet. Rather than hovering or completely barring your child from downloading every social media app, sit down and go over some </a:t>
            </a:r>
            <a:r>
              <a:rPr lang="en-GB" dirty="0">
                <a:hlinkClick r:id="rId5"/>
              </a:rPr>
              <a:t>general rules to keep him smart and safe online</a:t>
            </a:r>
            <a:r>
              <a:rPr lang="en-GB" dirty="0"/>
              <a:t>.</a:t>
            </a:r>
          </a:p>
          <a:p>
            <a:r>
              <a:rPr lang="en-GB" dirty="0"/>
              <a:t>Tell your child to let you know if someone is hurting her or making her feel uncomfortable online, even if the person is acting anonymously. Use the Cyberbullying Research </a:t>
            </a:r>
            <a:r>
              <a:rPr lang="en-GB" dirty="0" err="1"/>
              <a:t>Center's</a:t>
            </a:r>
            <a:r>
              <a:rPr lang="en-GB" dirty="0"/>
              <a:t> </a:t>
            </a:r>
            <a:r>
              <a:rPr lang="en-GB" dirty="0">
                <a:hlinkClick r:id="rId6"/>
              </a:rPr>
              <a:t>"Questions Parents Should Ask Their Children About Technology"</a:t>
            </a:r>
            <a:r>
              <a:rPr lang="en-GB" dirty="0"/>
              <a:t> to guide your discussion. Our </a:t>
            </a:r>
            <a:r>
              <a:rPr lang="en-GB" dirty="0">
                <a:hlinkClick r:id="rId7"/>
              </a:rPr>
              <a:t>printable anti-bullying pledge</a:t>
            </a:r>
            <a:r>
              <a:rPr lang="en-GB" dirty="0"/>
              <a:t> and </a:t>
            </a:r>
            <a:r>
              <a:rPr lang="en-GB" dirty="0">
                <a:hlinkClick r:id="rId8"/>
              </a:rPr>
              <a:t>parent/child online agreement</a:t>
            </a:r>
            <a:r>
              <a:rPr lang="en-GB" dirty="0"/>
              <a:t> are also useful tools.</a:t>
            </a:r>
          </a:p>
          <a:p>
            <a:r>
              <a:rPr lang="en-GB" dirty="0"/>
              <a:t>Make a rule that your child must ask for permission before downloading any apps (there is  setting on the family share where children must ask permission to download apps)  — even free ones — just so you're aware of them. When your child wants to join a new social media platform, go through the security settings together to choose the ones you're most comfortable with. Advise your child not to share passwords with anyone, including best friends, boyfriends, or girlfriends.</a:t>
            </a:r>
          </a:p>
          <a:p>
            <a:endParaRPr lang="en-GB" dirty="0"/>
          </a:p>
        </p:txBody>
      </p:sp>
    </p:spTree>
    <p:extLst>
      <p:ext uri="{BB962C8B-B14F-4D97-AF65-F5344CB8AC3E}">
        <p14:creationId xmlns:p14="http://schemas.microsoft.com/office/powerpoint/2010/main" val="825563106"/>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8C59B386-999D-4CB6-B907-9F3997C027CC}"/>
    </a:ext>
  </a:extLst>
</a:theme>
</file>

<file path=docProps/app.xml><?xml version="1.0" encoding="utf-8"?>
<Properties xmlns="http://schemas.openxmlformats.org/officeDocument/2006/extended-properties" xmlns:vt="http://schemas.openxmlformats.org/officeDocument/2006/docPropsVTypes">
  <Template>Facet</Template>
  <TotalTime>5527</TotalTime>
  <Words>2479</Words>
  <Application>Microsoft Office PowerPoint</Application>
  <PresentationFormat>Widescreen</PresentationFormat>
  <Paragraphs>192</Paragraphs>
  <Slides>26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26</vt:i4>
      </vt:variant>
    </vt:vector>
  </HeadingPairs>
  <TitlesOfParts>
    <vt:vector size="32" baseType="lpstr">
      <vt:lpstr>Arial</vt:lpstr>
      <vt:lpstr>Google Sans</vt:lpstr>
      <vt:lpstr>SF-UI-Text</vt:lpstr>
      <vt:lpstr>Trebuchet MS</vt:lpstr>
      <vt:lpstr>Wingdings 3</vt:lpstr>
      <vt:lpstr>Facet</vt:lpstr>
      <vt:lpstr>Parents’ Online Safety Event February 2025</vt:lpstr>
      <vt:lpstr>PowerPoint Presentation</vt:lpstr>
      <vt:lpstr>Issues that can arise due to screen addiction:</vt:lpstr>
      <vt:lpstr>PowerPoint Presentation</vt:lpstr>
      <vt:lpstr>National Statistics</vt:lpstr>
      <vt:lpstr>PowerPoint Presentation</vt:lpstr>
      <vt:lpstr>PowerPoint Presentation</vt:lpstr>
      <vt:lpstr>Our kids!</vt:lpstr>
      <vt:lpstr>Neurodevelopment</vt:lpstr>
      <vt:lpstr>Your child’s first phone  We recommend that your child doesn’t have their own phone until they go to secondary school.</vt:lpstr>
      <vt:lpstr>When you decide to give your child a phone:</vt:lpstr>
      <vt:lpstr>Keeping Children Safe Online</vt:lpstr>
      <vt:lpstr>PowerPoint Presentation</vt:lpstr>
      <vt:lpstr>PowerPoint Presentation</vt:lpstr>
      <vt:lpstr>PowerPoint Presentation</vt:lpstr>
      <vt:lpstr>AI</vt:lpstr>
      <vt:lpstr>AI can also be used negatively- </vt:lpstr>
      <vt:lpstr>Porn</vt:lpstr>
      <vt:lpstr>Get an App to monitor your child’s online use.</vt:lpstr>
      <vt:lpstr>Best Apps</vt:lpstr>
      <vt:lpstr>How to set security on your child’s phone for free</vt:lpstr>
      <vt:lpstr>Ensure children have to ask for permission before downloading apps</vt:lpstr>
      <vt:lpstr>Set your child’s phone up on your family and friends</vt:lpstr>
      <vt:lpstr>PowerPoint Presentation</vt:lpstr>
      <vt:lpstr>Conclusion</vt:lpstr>
      <vt:lpstr>Next Steps for Parents</vt:lpstr>
    </vt:vector>
  </TitlesOfParts>
  <Company>HP Inc.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Caroline Poole</dc:creator>
  <cp:lastModifiedBy>Alexia Wyer</cp:lastModifiedBy>
  <cp:revision>43</cp:revision>
  <dcterms:created xsi:type="dcterms:W3CDTF">2022-05-02T10:28:06Z</dcterms:created>
  <dcterms:modified xsi:type="dcterms:W3CDTF">2025-02-12T09:43:07Z</dcterms:modified>
</cp:coreProperties>
</file>